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6" r:id="rId1"/>
  </p:sldMasterIdLst>
  <p:notesMasterIdLst>
    <p:notesMasterId r:id="rId63"/>
  </p:notesMasterIdLst>
  <p:sldIdLst>
    <p:sldId id="256" r:id="rId2"/>
    <p:sldId id="257" r:id="rId3"/>
    <p:sldId id="305" r:id="rId4"/>
    <p:sldId id="258" r:id="rId5"/>
    <p:sldId id="259" r:id="rId6"/>
    <p:sldId id="318" r:id="rId7"/>
    <p:sldId id="260" r:id="rId8"/>
    <p:sldId id="261" r:id="rId9"/>
    <p:sldId id="262" r:id="rId10"/>
    <p:sldId id="264" r:id="rId11"/>
    <p:sldId id="317" r:id="rId12"/>
    <p:sldId id="263" r:id="rId13"/>
    <p:sldId id="265" r:id="rId14"/>
    <p:sldId id="316" r:id="rId15"/>
    <p:sldId id="274" r:id="rId16"/>
    <p:sldId id="306" r:id="rId17"/>
    <p:sldId id="315" r:id="rId18"/>
    <p:sldId id="268" r:id="rId19"/>
    <p:sldId id="314" r:id="rId20"/>
    <p:sldId id="271" r:id="rId21"/>
    <p:sldId id="270" r:id="rId22"/>
    <p:sldId id="313" r:id="rId23"/>
    <p:sldId id="269" r:id="rId24"/>
    <p:sldId id="272" r:id="rId25"/>
    <p:sldId id="273" r:id="rId26"/>
    <p:sldId id="275" r:id="rId27"/>
    <p:sldId id="312" r:id="rId28"/>
    <p:sldId id="276" r:id="rId29"/>
    <p:sldId id="277" r:id="rId30"/>
    <p:sldId id="311" r:id="rId31"/>
    <p:sldId id="280" r:id="rId32"/>
    <p:sldId id="281" r:id="rId33"/>
    <p:sldId id="282" r:id="rId34"/>
    <p:sldId id="319" r:id="rId35"/>
    <p:sldId id="283" r:id="rId36"/>
    <p:sldId id="284" r:id="rId37"/>
    <p:sldId id="285" r:id="rId38"/>
    <p:sldId id="278" r:id="rId39"/>
    <p:sldId id="279" r:id="rId40"/>
    <p:sldId id="307" r:id="rId41"/>
    <p:sldId id="286" r:id="rId42"/>
    <p:sldId id="309" r:id="rId43"/>
    <p:sldId id="287" r:id="rId44"/>
    <p:sldId id="288" r:id="rId45"/>
    <p:sldId id="289" r:id="rId46"/>
    <p:sldId id="290" r:id="rId47"/>
    <p:sldId id="292" r:id="rId48"/>
    <p:sldId id="291" r:id="rId49"/>
    <p:sldId id="320" r:id="rId50"/>
    <p:sldId id="293" r:id="rId51"/>
    <p:sldId id="294" r:id="rId52"/>
    <p:sldId id="295" r:id="rId53"/>
    <p:sldId id="308" r:id="rId54"/>
    <p:sldId id="296" r:id="rId55"/>
    <p:sldId id="297" r:id="rId56"/>
    <p:sldId id="298" r:id="rId57"/>
    <p:sldId id="300" r:id="rId58"/>
    <p:sldId id="301" r:id="rId59"/>
    <p:sldId id="302" r:id="rId60"/>
    <p:sldId id="303" r:id="rId61"/>
    <p:sldId id="304"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A621"/>
    <a:srgbClr val="0089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81" autoAdjust="0"/>
    <p:restoredTop sz="92177" autoAdjust="0"/>
  </p:normalViewPr>
  <p:slideViewPr>
    <p:cSldViewPr snapToGrid="0" snapToObjects="1">
      <p:cViewPr varScale="1">
        <p:scale>
          <a:sx n="117" d="100"/>
          <a:sy n="117" d="100"/>
        </p:scale>
        <p:origin x="212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E146EB-52B6-49C2-AB3B-ACAD9133DC3D}" type="datetimeFigureOut">
              <a:rPr lang="en-US" smtClean="0"/>
              <a:t>3/12/21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2C5BE-6CF0-42C5-AA2B-EDF0F80678C6}" type="slidenum">
              <a:rPr lang="en-US" smtClean="0"/>
              <a:t>‹#›</a:t>
            </a:fld>
            <a:endParaRPr lang="en-US"/>
          </a:p>
        </p:txBody>
      </p:sp>
    </p:spTree>
    <p:extLst>
      <p:ext uri="{BB962C8B-B14F-4D97-AF65-F5344CB8AC3E}">
        <p14:creationId xmlns:p14="http://schemas.microsoft.com/office/powerpoint/2010/main" val="3860749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What do you think is happening in this photo? There is a man giving a speech for the opening of a dam. (His name was David Lilienthal. He was the chairman of the Board of TVA at the time of the photo). </a:t>
            </a:r>
          </a:p>
          <a:p>
            <a:pPr marL="228600" indent="-228600">
              <a:buFont typeface="+mj-lt"/>
              <a:buAutoNum type="arabicPeriod"/>
            </a:pPr>
            <a:r>
              <a:rPr lang="en-US" dirty="0"/>
              <a:t>Which dam? Douglas Dam. </a:t>
            </a:r>
          </a:p>
          <a:p>
            <a:endParaRPr lang="en-US" dirty="0"/>
          </a:p>
          <a:p>
            <a:r>
              <a:rPr lang="en-US" dirty="0"/>
              <a:t>Construction on the dam began in February 1942 and was completed on a crash schedule 12 months later. The dams that were built in the Tennessee Valley helped prepare the area for war by providing much needed electricity. Fontana Dam, Cherokee Dam, and Douglas Dam provided energy to several factories, including Alcoa, the Aluminum Company of America. The dams provided electricity to produce the aluminum that makes the planes that helped win the war.</a:t>
            </a:r>
          </a:p>
          <a:p>
            <a:endParaRPr lang="en-US" dirty="0"/>
          </a:p>
          <a:p>
            <a:pPr marL="228600" indent="-228600">
              <a:buFont typeface="+mj-lt"/>
              <a:buAutoNum type="arabicPeriod"/>
            </a:pPr>
            <a:r>
              <a:rPr lang="en-US" dirty="0"/>
              <a:t>Look at the sign behind the man. </a:t>
            </a:r>
          </a:p>
          <a:p>
            <a:pPr marL="228600" indent="-228600">
              <a:buFont typeface="+mj-lt"/>
              <a:buAutoNum type="arabicPeriod"/>
            </a:pPr>
            <a:r>
              <a:rPr lang="en-US" dirty="0"/>
              <a:t>What do you think “These TVA Dams are needed for Victory” means? </a:t>
            </a:r>
          </a:p>
        </p:txBody>
      </p:sp>
      <p:sp>
        <p:nvSpPr>
          <p:cNvPr id="4" name="Slide Number Placeholder 3"/>
          <p:cNvSpPr>
            <a:spLocks noGrp="1"/>
          </p:cNvSpPr>
          <p:nvPr>
            <p:ph type="sldNum" sz="quarter" idx="5"/>
          </p:nvPr>
        </p:nvSpPr>
        <p:spPr/>
        <p:txBody>
          <a:bodyPr/>
          <a:lstStyle/>
          <a:p>
            <a:fld id="{BD92C5BE-6CF0-42C5-AA2B-EDF0F80678C6}" type="slidenum">
              <a:rPr lang="en-US" smtClean="0"/>
              <a:t>3</a:t>
            </a:fld>
            <a:endParaRPr lang="en-US"/>
          </a:p>
        </p:txBody>
      </p:sp>
    </p:spTree>
    <p:extLst>
      <p:ext uri="{BB962C8B-B14F-4D97-AF65-F5344CB8AC3E}">
        <p14:creationId xmlns:p14="http://schemas.microsoft.com/office/powerpoint/2010/main" val="2656181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What do you see in this photo? </a:t>
            </a:r>
          </a:p>
          <a:p>
            <a:pPr marL="228600" indent="-228600">
              <a:buFont typeface="+mj-lt"/>
              <a:buAutoNum type="arabicPeriod"/>
            </a:pPr>
            <a:r>
              <a:rPr lang="en-US" dirty="0"/>
              <a:t>What are the men doing? </a:t>
            </a:r>
          </a:p>
          <a:p>
            <a:pPr marL="228600" indent="-228600">
              <a:buFont typeface="+mj-lt"/>
              <a:buAutoNum type="arabicPeriod"/>
            </a:pPr>
            <a:r>
              <a:rPr lang="en-US" dirty="0"/>
              <a:t>What does United We Win mean?</a:t>
            </a:r>
          </a:p>
        </p:txBody>
      </p:sp>
      <p:sp>
        <p:nvSpPr>
          <p:cNvPr id="4" name="Slide Number Placeholder 3"/>
          <p:cNvSpPr>
            <a:spLocks noGrp="1"/>
          </p:cNvSpPr>
          <p:nvPr>
            <p:ph type="sldNum" sz="quarter" idx="5"/>
          </p:nvPr>
        </p:nvSpPr>
        <p:spPr/>
        <p:txBody>
          <a:bodyPr/>
          <a:lstStyle/>
          <a:p>
            <a:fld id="{BD92C5BE-6CF0-42C5-AA2B-EDF0F80678C6}" type="slidenum">
              <a:rPr lang="en-US" smtClean="0"/>
              <a:t>22</a:t>
            </a:fld>
            <a:endParaRPr lang="en-US"/>
          </a:p>
        </p:txBody>
      </p:sp>
    </p:spTree>
    <p:extLst>
      <p:ext uri="{BB962C8B-B14F-4D97-AF65-F5344CB8AC3E}">
        <p14:creationId xmlns:p14="http://schemas.microsoft.com/office/powerpoint/2010/main" val="2165314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What do you see in this photo? (A draft card). </a:t>
            </a:r>
          </a:p>
          <a:p>
            <a:pPr marL="228600" indent="-228600">
              <a:buFont typeface="+mj-lt"/>
              <a:buAutoNum type="arabicPeriod"/>
            </a:pPr>
            <a:r>
              <a:rPr lang="en-US" dirty="0"/>
              <a:t>What was the purpose of such a card? </a:t>
            </a:r>
          </a:p>
          <a:p>
            <a:pPr marL="228600" indent="-228600">
              <a:buFont typeface="+mj-lt"/>
              <a:buAutoNum type="arabicPeriod"/>
            </a:pPr>
            <a:r>
              <a:rPr lang="en-US" dirty="0"/>
              <a:t>What information do you see on this card?</a:t>
            </a:r>
          </a:p>
        </p:txBody>
      </p:sp>
      <p:sp>
        <p:nvSpPr>
          <p:cNvPr id="4" name="Slide Number Placeholder 3"/>
          <p:cNvSpPr>
            <a:spLocks noGrp="1"/>
          </p:cNvSpPr>
          <p:nvPr>
            <p:ph type="sldNum" sz="quarter" idx="5"/>
          </p:nvPr>
        </p:nvSpPr>
        <p:spPr/>
        <p:txBody>
          <a:bodyPr/>
          <a:lstStyle/>
          <a:p>
            <a:fld id="{BD92C5BE-6CF0-42C5-AA2B-EDF0F80678C6}" type="slidenum">
              <a:rPr lang="en-US" smtClean="0"/>
              <a:t>27</a:t>
            </a:fld>
            <a:endParaRPr lang="en-US"/>
          </a:p>
        </p:txBody>
      </p:sp>
    </p:spTree>
    <p:extLst>
      <p:ext uri="{BB962C8B-B14F-4D97-AF65-F5344CB8AC3E}">
        <p14:creationId xmlns:p14="http://schemas.microsoft.com/office/powerpoint/2010/main" val="320048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What do you see in this photo? </a:t>
            </a:r>
          </a:p>
          <a:p>
            <a:pPr marL="228600" indent="-228600">
              <a:buFont typeface="+mj-lt"/>
              <a:buAutoNum type="arabicPeriod"/>
            </a:pPr>
            <a:r>
              <a:rPr lang="en-US" dirty="0"/>
              <a:t>How are the men dressed? </a:t>
            </a:r>
          </a:p>
          <a:p>
            <a:pPr marL="228600" indent="-228600">
              <a:buFont typeface="+mj-lt"/>
              <a:buAutoNum type="arabicPeriod"/>
            </a:pPr>
            <a:r>
              <a:rPr lang="en-US" dirty="0"/>
              <a:t>What do you think their job is? </a:t>
            </a:r>
          </a:p>
          <a:p>
            <a:pPr marL="228600" indent="-228600">
              <a:buFont typeface="+mj-lt"/>
              <a:buAutoNum type="arabicPeriod"/>
            </a:pPr>
            <a:r>
              <a:rPr lang="en-US" dirty="0"/>
              <a:t>How is this different than jobs African Americans had during the Great Depression? </a:t>
            </a:r>
          </a:p>
          <a:p>
            <a:pPr marL="228600" indent="-228600">
              <a:buFont typeface="+mj-lt"/>
              <a:buAutoNum type="arabicPeriod"/>
            </a:pPr>
            <a:r>
              <a:rPr lang="en-US" dirty="0"/>
              <a:t>How do you think they were treated by coworkers and supervisors?</a:t>
            </a:r>
          </a:p>
        </p:txBody>
      </p:sp>
      <p:sp>
        <p:nvSpPr>
          <p:cNvPr id="4" name="Slide Number Placeholder 3"/>
          <p:cNvSpPr>
            <a:spLocks noGrp="1"/>
          </p:cNvSpPr>
          <p:nvPr>
            <p:ph type="sldNum" sz="quarter" idx="5"/>
          </p:nvPr>
        </p:nvSpPr>
        <p:spPr/>
        <p:txBody>
          <a:bodyPr/>
          <a:lstStyle/>
          <a:p>
            <a:fld id="{BD92C5BE-6CF0-42C5-AA2B-EDF0F80678C6}" type="slidenum">
              <a:rPr lang="en-US" smtClean="0"/>
              <a:t>30</a:t>
            </a:fld>
            <a:endParaRPr lang="en-US"/>
          </a:p>
        </p:txBody>
      </p:sp>
    </p:spTree>
    <p:extLst>
      <p:ext uri="{BB962C8B-B14F-4D97-AF65-F5344CB8AC3E}">
        <p14:creationId xmlns:p14="http://schemas.microsoft.com/office/powerpoint/2010/main" val="368400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0" i="0" dirty="0">
                <a:solidFill>
                  <a:srgbClr val="222222"/>
                </a:solidFill>
                <a:effectLst/>
                <a:latin typeface="Arial" panose="020B0604020202020204" pitchFamily="34" charset="0"/>
              </a:rPr>
              <a:t>What do you see in this photo? </a:t>
            </a:r>
          </a:p>
          <a:p>
            <a:pPr marL="228600" indent="-228600">
              <a:buFont typeface="+mj-lt"/>
              <a:buAutoNum type="arabicPeriod"/>
            </a:pPr>
            <a:r>
              <a:rPr lang="en-US" b="0" i="0" dirty="0">
                <a:solidFill>
                  <a:srgbClr val="222222"/>
                </a:solidFill>
                <a:effectLst/>
                <a:latin typeface="Arial" panose="020B0604020202020204" pitchFamily="34" charset="0"/>
              </a:rPr>
              <a:t>What kind of job do you think this lady is doing?</a:t>
            </a:r>
            <a:endParaRPr lang="en-US" dirty="0"/>
          </a:p>
        </p:txBody>
      </p:sp>
      <p:sp>
        <p:nvSpPr>
          <p:cNvPr id="4" name="Slide Number Placeholder 3"/>
          <p:cNvSpPr>
            <a:spLocks noGrp="1"/>
          </p:cNvSpPr>
          <p:nvPr>
            <p:ph type="sldNum" sz="quarter" idx="5"/>
          </p:nvPr>
        </p:nvSpPr>
        <p:spPr/>
        <p:txBody>
          <a:bodyPr/>
          <a:lstStyle/>
          <a:p>
            <a:fld id="{BD92C5BE-6CF0-42C5-AA2B-EDF0F80678C6}" type="slidenum">
              <a:rPr lang="en-US" smtClean="0"/>
              <a:t>34</a:t>
            </a:fld>
            <a:endParaRPr lang="en-US"/>
          </a:p>
        </p:txBody>
      </p:sp>
    </p:spTree>
    <p:extLst>
      <p:ext uri="{BB962C8B-B14F-4D97-AF65-F5344CB8AC3E}">
        <p14:creationId xmlns:p14="http://schemas.microsoft.com/office/powerpoint/2010/main" val="2746080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What do you see in this photo? </a:t>
            </a:r>
          </a:p>
          <a:p>
            <a:pPr marL="228600" indent="-228600">
              <a:buFont typeface="+mj-lt"/>
              <a:buAutoNum type="arabicPeriod"/>
            </a:pPr>
            <a:r>
              <a:rPr lang="en-US" dirty="0"/>
              <a:t>What kind of job do you think this man is doing?</a:t>
            </a:r>
          </a:p>
        </p:txBody>
      </p:sp>
      <p:sp>
        <p:nvSpPr>
          <p:cNvPr id="4" name="Slide Number Placeholder 3"/>
          <p:cNvSpPr>
            <a:spLocks noGrp="1"/>
          </p:cNvSpPr>
          <p:nvPr>
            <p:ph type="sldNum" sz="quarter" idx="5"/>
          </p:nvPr>
        </p:nvSpPr>
        <p:spPr/>
        <p:txBody>
          <a:bodyPr/>
          <a:lstStyle/>
          <a:p>
            <a:fld id="{BD92C5BE-6CF0-42C5-AA2B-EDF0F80678C6}" type="slidenum">
              <a:rPr lang="en-US" smtClean="0"/>
              <a:t>40</a:t>
            </a:fld>
            <a:endParaRPr lang="en-US"/>
          </a:p>
        </p:txBody>
      </p:sp>
    </p:spTree>
    <p:extLst>
      <p:ext uri="{BB962C8B-B14F-4D97-AF65-F5344CB8AC3E}">
        <p14:creationId xmlns:p14="http://schemas.microsoft.com/office/powerpoint/2010/main" val="2006369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What do you see in this photo? </a:t>
            </a:r>
          </a:p>
          <a:p>
            <a:pPr marL="228600" indent="-228600">
              <a:buFont typeface="+mj-lt"/>
              <a:buAutoNum type="arabicPeriod"/>
            </a:pPr>
            <a:r>
              <a:rPr lang="en-US" dirty="0"/>
              <a:t>What kind of job do you think this lady is doing?</a:t>
            </a:r>
          </a:p>
        </p:txBody>
      </p:sp>
      <p:sp>
        <p:nvSpPr>
          <p:cNvPr id="4" name="Slide Number Placeholder 3"/>
          <p:cNvSpPr>
            <a:spLocks noGrp="1"/>
          </p:cNvSpPr>
          <p:nvPr>
            <p:ph type="sldNum" sz="quarter" idx="5"/>
          </p:nvPr>
        </p:nvSpPr>
        <p:spPr/>
        <p:txBody>
          <a:bodyPr/>
          <a:lstStyle/>
          <a:p>
            <a:fld id="{BD92C5BE-6CF0-42C5-AA2B-EDF0F80678C6}" type="slidenum">
              <a:rPr lang="en-US" smtClean="0"/>
              <a:t>42</a:t>
            </a:fld>
            <a:endParaRPr lang="en-US"/>
          </a:p>
        </p:txBody>
      </p:sp>
    </p:spTree>
    <p:extLst>
      <p:ext uri="{BB962C8B-B14F-4D97-AF65-F5344CB8AC3E}">
        <p14:creationId xmlns:p14="http://schemas.microsoft.com/office/powerpoint/2010/main" val="826549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What do you see in this photo? </a:t>
            </a:r>
          </a:p>
          <a:p>
            <a:pPr marL="228600" indent="-228600">
              <a:buFont typeface="+mj-lt"/>
              <a:buAutoNum type="arabicPeriod"/>
            </a:pPr>
            <a:r>
              <a:rPr lang="en-US" dirty="0"/>
              <a:t>What kind of job do you think this lady is doing?</a:t>
            </a:r>
          </a:p>
        </p:txBody>
      </p:sp>
      <p:sp>
        <p:nvSpPr>
          <p:cNvPr id="4" name="Slide Number Placeholder 3"/>
          <p:cNvSpPr>
            <a:spLocks noGrp="1"/>
          </p:cNvSpPr>
          <p:nvPr>
            <p:ph type="sldNum" sz="quarter" idx="5"/>
          </p:nvPr>
        </p:nvSpPr>
        <p:spPr/>
        <p:txBody>
          <a:bodyPr/>
          <a:lstStyle/>
          <a:p>
            <a:fld id="{BD92C5BE-6CF0-42C5-AA2B-EDF0F80678C6}" type="slidenum">
              <a:rPr lang="en-US" smtClean="0"/>
              <a:t>49</a:t>
            </a:fld>
            <a:endParaRPr lang="en-US"/>
          </a:p>
        </p:txBody>
      </p:sp>
    </p:spTree>
    <p:extLst>
      <p:ext uri="{BB962C8B-B14F-4D97-AF65-F5344CB8AC3E}">
        <p14:creationId xmlns:p14="http://schemas.microsoft.com/office/powerpoint/2010/main" val="276631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What do you see in this photo? </a:t>
            </a:r>
          </a:p>
          <a:p>
            <a:pPr marL="228600" indent="-228600">
              <a:buFont typeface="+mj-lt"/>
              <a:buAutoNum type="arabicPeriod"/>
            </a:pPr>
            <a:r>
              <a:rPr lang="en-US" dirty="0"/>
              <a:t>What do you think is going on in this meeting?</a:t>
            </a:r>
          </a:p>
        </p:txBody>
      </p:sp>
      <p:sp>
        <p:nvSpPr>
          <p:cNvPr id="4" name="Slide Number Placeholder 3"/>
          <p:cNvSpPr>
            <a:spLocks noGrp="1"/>
          </p:cNvSpPr>
          <p:nvPr>
            <p:ph type="sldNum" sz="quarter" idx="5"/>
          </p:nvPr>
        </p:nvSpPr>
        <p:spPr/>
        <p:txBody>
          <a:bodyPr/>
          <a:lstStyle/>
          <a:p>
            <a:fld id="{BD92C5BE-6CF0-42C5-AA2B-EDF0F80678C6}" type="slidenum">
              <a:rPr lang="en-US" smtClean="0"/>
              <a:t>53</a:t>
            </a:fld>
            <a:endParaRPr lang="en-US"/>
          </a:p>
        </p:txBody>
      </p:sp>
    </p:spTree>
    <p:extLst>
      <p:ext uri="{BB962C8B-B14F-4D97-AF65-F5344CB8AC3E}">
        <p14:creationId xmlns:p14="http://schemas.microsoft.com/office/powerpoint/2010/main" val="1627024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92C5BE-6CF0-42C5-AA2B-EDF0F80678C6}" type="slidenum">
              <a:rPr lang="en-US" smtClean="0"/>
              <a:t>56</a:t>
            </a:fld>
            <a:endParaRPr lang="en-US"/>
          </a:p>
        </p:txBody>
      </p:sp>
    </p:spTree>
    <p:extLst>
      <p:ext uri="{BB962C8B-B14F-4D97-AF65-F5344CB8AC3E}">
        <p14:creationId xmlns:p14="http://schemas.microsoft.com/office/powerpoint/2010/main" val="2492142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poster helps students see where the Great Depression occurred in relation to other historical eras in US History.  For a FREE Timeline of Historical Events poster for your classroom, go to www.currentsofchange.net . Click on “About” and request your free poster. </a:t>
            </a:r>
          </a:p>
          <a:p>
            <a:endParaRPr lang="en-US" dirty="0"/>
          </a:p>
        </p:txBody>
      </p:sp>
      <p:sp>
        <p:nvSpPr>
          <p:cNvPr id="4" name="Slide Number Placeholder 3"/>
          <p:cNvSpPr>
            <a:spLocks noGrp="1"/>
          </p:cNvSpPr>
          <p:nvPr>
            <p:ph type="sldNum" sz="quarter" idx="5"/>
          </p:nvPr>
        </p:nvSpPr>
        <p:spPr/>
        <p:txBody>
          <a:bodyPr/>
          <a:lstStyle/>
          <a:p>
            <a:fld id="{BD92C5BE-6CF0-42C5-AA2B-EDF0F80678C6}" type="slidenum">
              <a:rPr lang="en-US" smtClean="0"/>
              <a:t>59</a:t>
            </a:fld>
            <a:endParaRPr lang="en-US"/>
          </a:p>
        </p:txBody>
      </p:sp>
    </p:spTree>
    <p:extLst>
      <p:ext uri="{BB962C8B-B14F-4D97-AF65-F5344CB8AC3E}">
        <p14:creationId xmlns:p14="http://schemas.microsoft.com/office/powerpoint/2010/main" val="2661017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92C5BE-6CF0-42C5-AA2B-EDF0F80678C6}" type="slidenum">
              <a:rPr lang="en-US" smtClean="0"/>
              <a:t>4</a:t>
            </a:fld>
            <a:endParaRPr lang="en-US"/>
          </a:p>
        </p:txBody>
      </p:sp>
    </p:spTree>
    <p:extLst>
      <p:ext uri="{BB962C8B-B14F-4D97-AF65-F5344CB8AC3E}">
        <p14:creationId xmlns:p14="http://schemas.microsoft.com/office/powerpoint/2010/main" val="14467483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check out our website, www.currentsofchange.net, for these two awesome Tennessee Valley US History lessons as well as our many other resources. </a:t>
            </a:r>
          </a:p>
          <a:p>
            <a:endParaRPr lang="en-US" dirty="0"/>
          </a:p>
        </p:txBody>
      </p:sp>
      <p:sp>
        <p:nvSpPr>
          <p:cNvPr id="4" name="Slide Number Placeholder 3"/>
          <p:cNvSpPr>
            <a:spLocks noGrp="1"/>
          </p:cNvSpPr>
          <p:nvPr>
            <p:ph type="sldNum" sz="quarter" idx="5"/>
          </p:nvPr>
        </p:nvSpPr>
        <p:spPr/>
        <p:txBody>
          <a:bodyPr/>
          <a:lstStyle/>
          <a:p>
            <a:fld id="{BD92C5BE-6CF0-42C5-AA2B-EDF0F80678C6}" type="slidenum">
              <a:rPr lang="en-US" smtClean="0"/>
              <a:t>60</a:t>
            </a:fld>
            <a:endParaRPr lang="en-US"/>
          </a:p>
        </p:txBody>
      </p:sp>
    </p:spTree>
    <p:extLst>
      <p:ext uri="{BB962C8B-B14F-4D97-AF65-F5344CB8AC3E}">
        <p14:creationId xmlns:p14="http://schemas.microsoft.com/office/powerpoint/2010/main" val="3552096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What do you see when you look at this photograph? </a:t>
            </a:r>
          </a:p>
          <a:p>
            <a:pPr marL="228600" indent="-228600">
              <a:buFont typeface="+mj-lt"/>
              <a:buAutoNum type="arabicPeriod"/>
            </a:pPr>
            <a:r>
              <a:rPr lang="en-US" dirty="0"/>
              <a:t>What is the man doing? </a:t>
            </a:r>
          </a:p>
          <a:p>
            <a:pPr marL="228600" indent="-228600">
              <a:buFont typeface="+mj-lt"/>
              <a:buAutoNum type="arabicPeriod"/>
            </a:pPr>
            <a:r>
              <a:rPr lang="en-US" dirty="0"/>
              <a:t>What area of the United States do you think this is in? </a:t>
            </a:r>
          </a:p>
          <a:p>
            <a:pPr marL="228600" indent="-228600">
              <a:buFont typeface="+mj-lt"/>
              <a:buAutoNum type="arabicPeriod"/>
            </a:pPr>
            <a:r>
              <a:rPr lang="en-US" dirty="0"/>
              <a:t>Why does cotton grow well in the South? </a:t>
            </a:r>
          </a:p>
          <a:p>
            <a:pPr marL="228600" indent="-228600">
              <a:buFont typeface="+mj-lt"/>
              <a:buAutoNum type="arabicPeriod"/>
            </a:pPr>
            <a:r>
              <a:rPr lang="en-US" dirty="0"/>
              <a:t>What kinds of jobs would have been associated with growing cotton in the 1930’s? 1940’s? Today? </a:t>
            </a:r>
          </a:p>
          <a:p>
            <a:pPr marL="228600" indent="-228600">
              <a:buFont typeface="+mj-lt"/>
              <a:buAutoNum type="arabicPeriod"/>
            </a:pPr>
            <a:r>
              <a:rPr lang="en-US" dirty="0"/>
              <a:t>How do you think the labor was distributed?</a:t>
            </a:r>
          </a:p>
          <a:p>
            <a:endParaRPr lang="en-US" dirty="0"/>
          </a:p>
        </p:txBody>
      </p:sp>
      <p:sp>
        <p:nvSpPr>
          <p:cNvPr id="4" name="Slide Number Placeholder 3"/>
          <p:cNvSpPr>
            <a:spLocks noGrp="1"/>
          </p:cNvSpPr>
          <p:nvPr>
            <p:ph type="sldNum" sz="quarter" idx="5"/>
          </p:nvPr>
        </p:nvSpPr>
        <p:spPr/>
        <p:txBody>
          <a:bodyPr/>
          <a:lstStyle/>
          <a:p>
            <a:fld id="{BD92C5BE-6CF0-42C5-AA2B-EDF0F80678C6}" type="slidenum">
              <a:rPr lang="en-US" smtClean="0"/>
              <a:t>6</a:t>
            </a:fld>
            <a:endParaRPr lang="en-US"/>
          </a:p>
        </p:txBody>
      </p:sp>
    </p:spTree>
    <p:extLst>
      <p:ext uri="{BB962C8B-B14F-4D97-AF65-F5344CB8AC3E}">
        <p14:creationId xmlns:p14="http://schemas.microsoft.com/office/powerpoint/2010/main" val="105130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What do the signs say in this photograph? </a:t>
            </a:r>
          </a:p>
          <a:p>
            <a:pPr marL="228600" indent="-228600">
              <a:buFont typeface="+mj-lt"/>
              <a:buAutoNum type="arabicPeriod"/>
            </a:pPr>
            <a:r>
              <a:rPr lang="en-US" dirty="0"/>
              <a:t>What is Local 22? </a:t>
            </a:r>
          </a:p>
          <a:p>
            <a:pPr marL="228600" indent="-228600">
              <a:buFont typeface="+mj-lt"/>
              <a:buAutoNum type="arabicPeriod"/>
            </a:pPr>
            <a:r>
              <a:rPr lang="en-US" dirty="0"/>
              <a:t>What do you think these men were protesting?</a:t>
            </a:r>
          </a:p>
        </p:txBody>
      </p:sp>
      <p:sp>
        <p:nvSpPr>
          <p:cNvPr id="4" name="Slide Number Placeholder 3"/>
          <p:cNvSpPr>
            <a:spLocks noGrp="1"/>
          </p:cNvSpPr>
          <p:nvPr>
            <p:ph type="sldNum" sz="quarter" idx="5"/>
          </p:nvPr>
        </p:nvSpPr>
        <p:spPr/>
        <p:txBody>
          <a:bodyPr/>
          <a:lstStyle/>
          <a:p>
            <a:fld id="{BD92C5BE-6CF0-42C5-AA2B-EDF0F80678C6}" type="slidenum">
              <a:rPr lang="en-US" smtClean="0"/>
              <a:t>11</a:t>
            </a:fld>
            <a:endParaRPr lang="en-US"/>
          </a:p>
        </p:txBody>
      </p:sp>
    </p:spTree>
    <p:extLst>
      <p:ext uri="{BB962C8B-B14F-4D97-AF65-F5344CB8AC3E}">
        <p14:creationId xmlns:p14="http://schemas.microsoft.com/office/powerpoint/2010/main" val="2914298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Do you recognize anyone in this photo? </a:t>
            </a:r>
          </a:p>
          <a:p>
            <a:pPr marL="685800" lvl="1" indent="-228600">
              <a:buFont typeface="+mj-lt"/>
              <a:buAutoNum type="alphaUcPeriod"/>
            </a:pPr>
            <a:r>
              <a:rPr lang="en-US" dirty="0"/>
              <a:t>Eleanor Roosevelt was Franklin D. Roosevelt’s wife, our First Lady. </a:t>
            </a:r>
          </a:p>
          <a:p>
            <a:pPr marL="685800" lvl="1" indent="-228600">
              <a:buFont typeface="+mj-lt"/>
              <a:buAutoNum type="alphaUcPeriod"/>
            </a:pPr>
            <a:r>
              <a:rPr lang="en-US" dirty="0"/>
              <a:t>The man in the photo is A. Phillip Randolph.</a:t>
            </a:r>
          </a:p>
        </p:txBody>
      </p:sp>
      <p:sp>
        <p:nvSpPr>
          <p:cNvPr id="4" name="Slide Number Placeholder 3"/>
          <p:cNvSpPr>
            <a:spLocks noGrp="1"/>
          </p:cNvSpPr>
          <p:nvPr>
            <p:ph type="sldNum" sz="quarter" idx="5"/>
          </p:nvPr>
        </p:nvSpPr>
        <p:spPr/>
        <p:txBody>
          <a:bodyPr/>
          <a:lstStyle/>
          <a:p>
            <a:fld id="{BD92C5BE-6CF0-42C5-AA2B-EDF0F80678C6}" type="slidenum">
              <a:rPr lang="en-US" smtClean="0"/>
              <a:t>14</a:t>
            </a:fld>
            <a:endParaRPr lang="en-US"/>
          </a:p>
        </p:txBody>
      </p:sp>
    </p:spTree>
    <p:extLst>
      <p:ext uri="{BB962C8B-B14F-4D97-AF65-F5344CB8AC3E}">
        <p14:creationId xmlns:p14="http://schemas.microsoft.com/office/powerpoint/2010/main" val="3499484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What are the men doing in this photo? </a:t>
            </a:r>
          </a:p>
          <a:p>
            <a:pPr marL="228600" indent="-228600">
              <a:buFont typeface="+mj-lt"/>
              <a:buAutoNum type="arabicPeriod"/>
            </a:pPr>
            <a:r>
              <a:rPr lang="en-US" dirty="0"/>
              <a:t>How does a job like this differ from jobs that African Americans had during the Great Depression and prior to WWII?</a:t>
            </a:r>
          </a:p>
        </p:txBody>
      </p:sp>
      <p:sp>
        <p:nvSpPr>
          <p:cNvPr id="4" name="Slide Number Placeholder 3"/>
          <p:cNvSpPr>
            <a:spLocks noGrp="1"/>
          </p:cNvSpPr>
          <p:nvPr>
            <p:ph type="sldNum" sz="quarter" idx="5"/>
          </p:nvPr>
        </p:nvSpPr>
        <p:spPr/>
        <p:txBody>
          <a:bodyPr/>
          <a:lstStyle/>
          <a:p>
            <a:fld id="{BD92C5BE-6CF0-42C5-AA2B-EDF0F80678C6}" type="slidenum">
              <a:rPr lang="en-US" smtClean="0"/>
              <a:t>16</a:t>
            </a:fld>
            <a:endParaRPr lang="en-US"/>
          </a:p>
        </p:txBody>
      </p:sp>
    </p:spTree>
    <p:extLst>
      <p:ext uri="{BB962C8B-B14F-4D97-AF65-F5344CB8AC3E}">
        <p14:creationId xmlns:p14="http://schemas.microsoft.com/office/powerpoint/2010/main" val="2611970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Look at this flyer. </a:t>
            </a:r>
          </a:p>
          <a:p>
            <a:pPr marL="228600" indent="-228600">
              <a:buFont typeface="+mj-lt"/>
              <a:buAutoNum type="arabicPeriod"/>
            </a:pPr>
            <a:r>
              <a:rPr lang="en-US" dirty="0"/>
              <a:t>What is it advertising? </a:t>
            </a:r>
          </a:p>
          <a:p>
            <a:pPr marL="228600" indent="-228600">
              <a:buFont typeface="+mj-lt"/>
              <a:buAutoNum type="arabicPeriod"/>
            </a:pPr>
            <a:r>
              <a:rPr lang="en-US" dirty="0"/>
              <a:t>Read the three “Free from” statements. What do these statements mean? </a:t>
            </a:r>
          </a:p>
          <a:p>
            <a:pPr marL="228600" indent="-228600">
              <a:buFont typeface="+mj-lt"/>
              <a:buAutoNum type="arabicPeriod"/>
            </a:pPr>
            <a:r>
              <a:rPr lang="en-US" dirty="0"/>
              <a:t>How important are these statements?</a:t>
            </a:r>
          </a:p>
        </p:txBody>
      </p:sp>
      <p:sp>
        <p:nvSpPr>
          <p:cNvPr id="4" name="Slide Number Placeholder 3"/>
          <p:cNvSpPr>
            <a:spLocks noGrp="1"/>
          </p:cNvSpPr>
          <p:nvPr>
            <p:ph type="sldNum" sz="quarter" idx="5"/>
          </p:nvPr>
        </p:nvSpPr>
        <p:spPr/>
        <p:txBody>
          <a:bodyPr/>
          <a:lstStyle/>
          <a:p>
            <a:fld id="{BD92C5BE-6CF0-42C5-AA2B-EDF0F80678C6}" type="slidenum">
              <a:rPr lang="en-US" smtClean="0"/>
              <a:t>17</a:t>
            </a:fld>
            <a:endParaRPr lang="en-US"/>
          </a:p>
        </p:txBody>
      </p:sp>
    </p:spTree>
    <p:extLst>
      <p:ext uri="{BB962C8B-B14F-4D97-AF65-F5344CB8AC3E}">
        <p14:creationId xmlns:p14="http://schemas.microsoft.com/office/powerpoint/2010/main" val="1754354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92C5BE-6CF0-42C5-AA2B-EDF0F80678C6}" type="slidenum">
              <a:rPr lang="en-US" smtClean="0"/>
              <a:t>18</a:t>
            </a:fld>
            <a:endParaRPr lang="en-US"/>
          </a:p>
        </p:txBody>
      </p:sp>
    </p:spTree>
    <p:extLst>
      <p:ext uri="{BB962C8B-B14F-4D97-AF65-F5344CB8AC3E}">
        <p14:creationId xmlns:p14="http://schemas.microsoft.com/office/powerpoint/2010/main" val="3270617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Who do you recognize in this photo? (Franklin D. Roosevelt and others) </a:t>
            </a:r>
          </a:p>
          <a:p>
            <a:pPr marL="228600" indent="-228600">
              <a:buFont typeface="+mj-lt"/>
              <a:buAutoNum type="arabicPeriod"/>
            </a:pPr>
            <a:r>
              <a:rPr lang="en-US" dirty="0"/>
              <a:t>Do you know why Franklin D. Roosevelt was usually seen sitting? </a:t>
            </a:r>
          </a:p>
          <a:p>
            <a:pPr marL="228600" indent="-228600">
              <a:buFont typeface="+mj-lt"/>
              <a:buAutoNum type="arabicPeriod"/>
            </a:pPr>
            <a:r>
              <a:rPr lang="en-US" dirty="0"/>
              <a:t>What do you think these men could be signing?</a:t>
            </a:r>
          </a:p>
        </p:txBody>
      </p:sp>
      <p:sp>
        <p:nvSpPr>
          <p:cNvPr id="4" name="Slide Number Placeholder 3"/>
          <p:cNvSpPr>
            <a:spLocks noGrp="1"/>
          </p:cNvSpPr>
          <p:nvPr>
            <p:ph type="sldNum" sz="quarter" idx="5"/>
          </p:nvPr>
        </p:nvSpPr>
        <p:spPr/>
        <p:txBody>
          <a:bodyPr/>
          <a:lstStyle/>
          <a:p>
            <a:fld id="{BD92C5BE-6CF0-42C5-AA2B-EDF0F80678C6}" type="slidenum">
              <a:rPr lang="en-US" smtClean="0"/>
              <a:t>19</a:t>
            </a:fld>
            <a:endParaRPr lang="en-US"/>
          </a:p>
        </p:txBody>
      </p:sp>
    </p:spTree>
    <p:extLst>
      <p:ext uri="{BB962C8B-B14F-4D97-AF65-F5344CB8AC3E}">
        <p14:creationId xmlns:p14="http://schemas.microsoft.com/office/powerpoint/2010/main" val="147912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08831" y="1449146"/>
            <a:ext cx="7526338"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08831" y="5280847"/>
            <a:ext cx="7526338"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EC57963-F6C9-424A-8125-2A631C17FA76}" type="datetimeFigureOut">
              <a:rPr lang="en-US" smtClean="0"/>
              <a:t>3/12/21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FACFAA-8F15-6A44-9265-26A3C3F43ED6}" type="slidenum">
              <a:rPr lang="en-US" smtClean="0"/>
              <a:t>‹#›</a:t>
            </a:fld>
            <a:endParaRPr lang="en-US" dirty="0"/>
          </a:p>
        </p:txBody>
      </p:sp>
    </p:spTree>
    <p:extLst>
      <p:ext uri="{BB962C8B-B14F-4D97-AF65-F5344CB8AC3E}">
        <p14:creationId xmlns:p14="http://schemas.microsoft.com/office/powerpoint/2010/main" val="1129006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4863" y="4800600"/>
            <a:ext cx="7526337"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9144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04863" y="5367338"/>
            <a:ext cx="7526337"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C57963-F6C9-424A-8125-2A631C17FA76}" type="datetimeFigureOut">
              <a:rPr lang="en-US" smtClean="0"/>
              <a:t>3/12/21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8FACFAA-8F15-6A44-9265-26A3C3F43ED6}" type="slidenum">
              <a:rPr lang="en-US" smtClean="0"/>
              <a:t>‹#›</a:t>
            </a:fld>
            <a:endParaRPr lang="en-US" dirty="0"/>
          </a:p>
        </p:txBody>
      </p:sp>
    </p:spTree>
    <p:extLst>
      <p:ext uri="{BB962C8B-B14F-4D97-AF65-F5344CB8AC3E}">
        <p14:creationId xmlns:p14="http://schemas.microsoft.com/office/powerpoint/2010/main" val="3407089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485107" y="1338479"/>
            <a:ext cx="4749312"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49573" y="1495525"/>
            <a:ext cx="442038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651226" y="4700702"/>
            <a:ext cx="4418727"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5398884" y="1338479"/>
            <a:ext cx="3302316" cy="4075464"/>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5EC57963-F6C9-424A-8125-2A631C17FA76}" type="datetimeFigureOut">
              <a:rPr lang="en-US" smtClean="0"/>
              <a:t>3/12/21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FACFAA-8F15-6A44-9265-26A3C3F43ED6}" type="slidenum">
              <a:rPr lang="en-US" smtClean="0"/>
              <a:t>‹#›</a:t>
            </a:fld>
            <a:endParaRPr lang="en-US" dirty="0"/>
          </a:p>
        </p:txBody>
      </p:sp>
    </p:spTree>
    <p:extLst>
      <p:ext uri="{BB962C8B-B14F-4D97-AF65-F5344CB8AC3E}">
        <p14:creationId xmlns:p14="http://schemas.microsoft.com/office/powerpoint/2010/main" val="4091123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855663" y="2286585"/>
            <a:ext cx="3671336"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017816" y="2435956"/>
            <a:ext cx="328689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4616450" y="2286000"/>
            <a:ext cx="3671888" cy="2300288"/>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5EC57963-F6C9-424A-8125-2A631C17FA76}" type="datetimeFigureOut">
              <a:rPr lang="en-US" smtClean="0"/>
              <a:t>3/12/21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8FACFAA-8F15-6A44-9265-26A3C3F43ED6}" type="slidenum">
              <a:rPr lang="en-US" smtClean="0"/>
              <a:t>‹#›</a:t>
            </a:fld>
            <a:endParaRPr lang="en-US" dirty="0"/>
          </a:p>
        </p:txBody>
      </p:sp>
    </p:spTree>
    <p:extLst>
      <p:ext uri="{BB962C8B-B14F-4D97-AF65-F5344CB8AC3E}">
        <p14:creationId xmlns:p14="http://schemas.microsoft.com/office/powerpoint/2010/main" val="433788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C57963-F6C9-424A-8125-2A631C17FA76}" type="datetimeFigureOut">
              <a:rPr lang="en-US" smtClean="0"/>
              <a:t>3/12/21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FACFAA-8F15-6A44-9265-26A3C3F43ED6}" type="slidenum">
              <a:rPr lang="en-US" smtClean="0"/>
              <a:t>‹#›</a:t>
            </a:fld>
            <a:endParaRPr lang="en-US" dirty="0"/>
          </a:p>
        </p:txBody>
      </p:sp>
    </p:spTree>
    <p:extLst>
      <p:ext uri="{BB962C8B-B14F-4D97-AF65-F5344CB8AC3E}">
        <p14:creationId xmlns:p14="http://schemas.microsoft.com/office/powerpoint/2010/main" val="37833443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5752238" y="446089"/>
            <a:ext cx="3391762"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9" name="AutoShape 4"/>
          <p:cNvSpPr>
            <a:spLocks noChangeAspect="1" noChangeArrowheads="1" noTextEdit="1"/>
          </p:cNvSpPr>
          <p:nvPr/>
        </p:nvSpPr>
        <p:spPr bwMode="auto">
          <a:xfrm>
            <a:off x="5233988" y="0"/>
            <a:ext cx="3910012"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 name="Vertical Title 1"/>
          <p:cNvSpPr>
            <a:spLocks noGrp="1"/>
          </p:cNvSpPr>
          <p:nvPr>
            <p:ph type="title" orient="vert"/>
          </p:nvPr>
        </p:nvSpPr>
        <p:spPr>
          <a:xfrm>
            <a:off x="6137655" y="586171"/>
            <a:ext cx="1701800"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04862" y="446089"/>
            <a:ext cx="4947376"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C57963-F6C9-424A-8125-2A631C17FA76}" type="datetimeFigureOut">
              <a:rPr lang="en-US" smtClean="0"/>
              <a:t>3/12/21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FACFAA-8F15-6A44-9265-26A3C3F43ED6}" type="slidenum">
              <a:rPr lang="en-US" smtClean="0"/>
              <a:t>‹#›</a:t>
            </a:fld>
            <a:endParaRPr lang="en-US" dirty="0"/>
          </a:p>
        </p:txBody>
      </p:sp>
    </p:spTree>
    <p:extLst>
      <p:ext uri="{BB962C8B-B14F-4D97-AF65-F5344CB8AC3E}">
        <p14:creationId xmlns:p14="http://schemas.microsoft.com/office/powerpoint/2010/main" val="2006512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09997" y="2222287"/>
            <a:ext cx="7524003" cy="36365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C57963-F6C9-424A-8125-2A631C17FA76}" type="datetimeFigureOut">
              <a:rPr lang="en-US" smtClean="0"/>
              <a:t>3/12/21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FACFAA-8F15-6A44-9265-26A3C3F43ED6}" type="slidenum">
              <a:rPr lang="en-US" smtClean="0"/>
              <a:t>‹#›</a:t>
            </a:fld>
            <a:endParaRPr lang="en-US" dirty="0"/>
          </a:p>
        </p:txBody>
      </p:sp>
    </p:spTree>
    <p:extLst>
      <p:ext uri="{BB962C8B-B14F-4D97-AF65-F5344CB8AC3E}">
        <p14:creationId xmlns:p14="http://schemas.microsoft.com/office/powerpoint/2010/main" val="4102100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0"/>
            <a:ext cx="9144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2951396"/>
            <a:ext cx="7526337"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04863" y="5281200"/>
            <a:ext cx="7526337"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C57963-F6C9-424A-8125-2A631C17FA76}" type="datetimeFigureOut">
              <a:rPr lang="en-US" smtClean="0"/>
              <a:t>3/12/21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FACFAA-8F15-6A44-9265-26A3C3F43ED6}" type="slidenum">
              <a:rPr lang="en-US" smtClean="0"/>
              <a:t>‹#›</a:t>
            </a:fld>
            <a:endParaRPr lang="en-US" dirty="0"/>
          </a:p>
        </p:txBody>
      </p:sp>
    </p:spTree>
    <p:extLst>
      <p:ext uri="{BB962C8B-B14F-4D97-AF65-F5344CB8AC3E}">
        <p14:creationId xmlns:p14="http://schemas.microsoft.com/office/powerpoint/2010/main" val="1146129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09996" y="2222287"/>
            <a:ext cx="367072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280" y="2222287"/>
            <a:ext cx="3670720"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EC57963-F6C9-424A-8125-2A631C17FA76}" type="datetimeFigureOut">
              <a:rPr lang="en-US" smtClean="0"/>
              <a:t>3/12/21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8FACFAA-8F15-6A44-9265-26A3C3F43ED6}" type="slidenum">
              <a:rPr lang="en-US" smtClean="0"/>
              <a:t>‹#›</a:t>
            </a:fld>
            <a:endParaRPr lang="en-US" dirty="0"/>
          </a:p>
        </p:txBody>
      </p:sp>
    </p:spTree>
    <p:extLst>
      <p:ext uri="{BB962C8B-B14F-4D97-AF65-F5344CB8AC3E}">
        <p14:creationId xmlns:p14="http://schemas.microsoft.com/office/powerpoint/2010/main" val="1830868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09996" y="2174875"/>
            <a:ext cx="367072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09996" y="2751137"/>
            <a:ext cx="3687391"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280" y="2174875"/>
            <a:ext cx="3670720"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0" y="2751137"/>
            <a:ext cx="3670720"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EC57963-F6C9-424A-8125-2A631C17FA76}" type="datetimeFigureOut">
              <a:rPr lang="en-US" smtClean="0"/>
              <a:t>3/12/21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8FACFAA-8F15-6A44-9265-26A3C3F43ED6}" type="slidenum">
              <a:rPr lang="en-US" smtClean="0"/>
              <a:t>‹#›</a:t>
            </a:fld>
            <a:endParaRPr lang="en-US" dirty="0"/>
          </a:p>
        </p:txBody>
      </p:sp>
    </p:spTree>
    <p:extLst>
      <p:ext uri="{BB962C8B-B14F-4D97-AF65-F5344CB8AC3E}">
        <p14:creationId xmlns:p14="http://schemas.microsoft.com/office/powerpoint/2010/main" val="903906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EC57963-F6C9-424A-8125-2A631C17FA76}" type="datetimeFigureOut">
              <a:rPr lang="en-US" smtClean="0"/>
              <a:t>3/12/21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8FACFAA-8F15-6A44-9265-26A3C3F43ED6}" type="slidenum">
              <a:rPr lang="en-US" smtClean="0"/>
              <a:t>‹#›</a:t>
            </a:fld>
            <a:endParaRPr lang="en-US" dirty="0"/>
          </a:p>
        </p:txBody>
      </p:sp>
    </p:spTree>
    <p:extLst>
      <p:ext uri="{BB962C8B-B14F-4D97-AF65-F5344CB8AC3E}">
        <p14:creationId xmlns:p14="http://schemas.microsoft.com/office/powerpoint/2010/main" val="407617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C57963-F6C9-424A-8125-2A631C17FA76}" type="datetimeFigureOut">
              <a:rPr lang="en-US" smtClean="0"/>
              <a:t>3/12/21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8FACFAA-8F15-6A44-9265-26A3C3F43ED6}" type="slidenum">
              <a:rPr lang="en-US" smtClean="0"/>
              <a:t>‹#›</a:t>
            </a:fld>
            <a:endParaRPr lang="en-US" dirty="0"/>
          </a:p>
        </p:txBody>
      </p:sp>
    </p:spTree>
    <p:extLst>
      <p:ext uri="{BB962C8B-B14F-4D97-AF65-F5344CB8AC3E}">
        <p14:creationId xmlns:p14="http://schemas.microsoft.com/office/powerpoint/2010/main" val="2384570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804863" y="446086"/>
            <a:ext cx="2660650"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446088"/>
            <a:ext cx="2660650"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641724" y="446087"/>
            <a:ext cx="4689475"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04863" y="2260737"/>
            <a:ext cx="2660650"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C57963-F6C9-424A-8125-2A631C17FA76}" type="datetimeFigureOut">
              <a:rPr lang="en-US" smtClean="0"/>
              <a:t>3/12/21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8FACFAA-8F15-6A44-9265-26A3C3F43ED6}" type="slidenum">
              <a:rPr lang="en-US" smtClean="0"/>
              <a:t>‹#›</a:t>
            </a:fld>
            <a:endParaRPr lang="en-US" dirty="0"/>
          </a:p>
        </p:txBody>
      </p:sp>
    </p:spTree>
    <p:extLst>
      <p:ext uri="{BB962C8B-B14F-4D97-AF65-F5344CB8AC3E}">
        <p14:creationId xmlns:p14="http://schemas.microsoft.com/office/powerpoint/2010/main" val="1111277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9996" y="727521"/>
            <a:ext cx="350154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4573588" y="0"/>
            <a:ext cx="4570412"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09996" y="2344684"/>
            <a:ext cx="350154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2914357" y="6041361"/>
            <a:ext cx="732659" cy="365125"/>
          </a:xfrm>
        </p:spPr>
        <p:txBody>
          <a:bodyPr/>
          <a:lstStyle/>
          <a:p>
            <a:fld id="{5EC57963-F6C9-424A-8125-2A631C17FA76}" type="datetimeFigureOut">
              <a:rPr lang="en-US" smtClean="0"/>
              <a:t>3/12/21</a:t>
            </a:fld>
            <a:endParaRPr lang="en-US" dirty="0"/>
          </a:p>
        </p:txBody>
      </p:sp>
      <p:sp>
        <p:nvSpPr>
          <p:cNvPr id="6" name="Footer Placeholder 5"/>
          <p:cNvSpPr>
            <a:spLocks noGrp="1"/>
          </p:cNvSpPr>
          <p:nvPr>
            <p:ph type="ftr" sz="quarter" idx="11"/>
          </p:nvPr>
        </p:nvSpPr>
        <p:spPr>
          <a:xfrm>
            <a:off x="442797" y="6041361"/>
            <a:ext cx="2471560" cy="365125"/>
          </a:xfrm>
        </p:spPr>
        <p:txBody>
          <a:bodyPr/>
          <a:lstStyle/>
          <a:p>
            <a:endParaRPr lang="en-US" dirty="0"/>
          </a:p>
        </p:txBody>
      </p:sp>
      <p:sp>
        <p:nvSpPr>
          <p:cNvPr id="7" name="Slide Number Placeholder 6"/>
          <p:cNvSpPr>
            <a:spLocks noGrp="1"/>
          </p:cNvSpPr>
          <p:nvPr>
            <p:ph type="sldNum" sz="quarter" idx="12"/>
          </p:nvPr>
        </p:nvSpPr>
        <p:spPr>
          <a:xfrm>
            <a:off x="3647017" y="5915887"/>
            <a:ext cx="796616" cy="490599"/>
          </a:xfrm>
        </p:spPr>
        <p:txBody>
          <a:bodyPr/>
          <a:lstStyle/>
          <a:p>
            <a:fld id="{78FACFAA-8F15-6A44-9265-26A3C3F43ED6}" type="slidenum">
              <a:rPr lang="en-US" smtClean="0"/>
              <a:t>‹#›</a:t>
            </a:fld>
            <a:endParaRPr lang="en-US" dirty="0"/>
          </a:p>
        </p:txBody>
      </p:sp>
    </p:spTree>
    <p:extLst>
      <p:ext uri="{BB962C8B-B14F-4D97-AF65-F5344CB8AC3E}">
        <p14:creationId xmlns:p14="http://schemas.microsoft.com/office/powerpoint/2010/main" val="4017273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9997" y="447188"/>
            <a:ext cx="7524003"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09997" y="2184400"/>
            <a:ext cx="7524003"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42797" y="6041361"/>
            <a:ext cx="6289532"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6911422" y="6041361"/>
            <a:ext cx="993161" cy="365125"/>
          </a:xfrm>
          <a:prstGeom prst="rect">
            <a:avLst/>
          </a:prstGeom>
        </p:spPr>
        <p:txBody>
          <a:bodyPr vert="horz" lIns="91440" tIns="45720" rIns="91440" bIns="45720" rtlCol="0" anchor="b"/>
          <a:lstStyle>
            <a:lvl1pPr algn="r">
              <a:defRPr sz="900">
                <a:solidFill>
                  <a:schemeClr val="tx1"/>
                </a:solidFill>
              </a:defRPr>
            </a:lvl1pPr>
          </a:lstStyle>
          <a:p>
            <a:fld id="{5EC57963-F6C9-424A-8125-2A631C17FA76}" type="datetimeFigureOut">
              <a:rPr lang="en-US" smtClean="0"/>
              <a:t>3/12/21</a:t>
            </a:fld>
            <a:endParaRPr lang="en-US" dirty="0"/>
          </a:p>
        </p:txBody>
      </p:sp>
      <p:sp>
        <p:nvSpPr>
          <p:cNvPr id="6" name="Slide Number Placeholder 5"/>
          <p:cNvSpPr>
            <a:spLocks noGrp="1"/>
          </p:cNvSpPr>
          <p:nvPr>
            <p:ph type="sldNum" sz="quarter" idx="4"/>
          </p:nvPr>
        </p:nvSpPr>
        <p:spPr>
          <a:xfrm>
            <a:off x="7904584" y="5915887"/>
            <a:ext cx="796616" cy="490599"/>
          </a:xfrm>
          <a:prstGeom prst="rect">
            <a:avLst/>
          </a:prstGeom>
        </p:spPr>
        <p:txBody>
          <a:bodyPr vert="horz" lIns="91440" tIns="45720" rIns="91440" bIns="10800" rtlCol="0" anchor="b"/>
          <a:lstStyle>
            <a:lvl1pPr algn="r">
              <a:defRPr sz="2000">
                <a:solidFill>
                  <a:schemeClr val="accent1"/>
                </a:solidFill>
              </a:defRPr>
            </a:lvl1pPr>
          </a:lstStyle>
          <a:p>
            <a:fld id="{78FACFAA-8F15-6A44-9265-26A3C3F43ED6}" type="slidenum">
              <a:rPr lang="en-US" smtClean="0"/>
              <a:t>‹#›</a:t>
            </a:fld>
            <a:endParaRPr lang="en-US" dirty="0"/>
          </a:p>
        </p:txBody>
      </p:sp>
    </p:spTree>
    <p:extLst>
      <p:ext uri="{BB962C8B-B14F-4D97-AF65-F5344CB8AC3E}">
        <p14:creationId xmlns:p14="http://schemas.microsoft.com/office/powerpoint/2010/main" val="457660113"/>
      </p:ext>
    </p:extLst>
  </p:cSld>
  <p:clrMap bg1="dk1" tx1="lt1" bg2="dk2" tx2="lt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Lst>
  <p:txStyles>
    <p:title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7.png"/><Relationship Id="rId5" Type="http://schemas.openxmlformats.org/officeDocument/2006/relationships/image" Target="../media/image3.jpg"/><Relationship Id="rId4" Type="http://schemas.openxmlformats.org/officeDocument/2006/relationships/notesSlide" Target="../notesSlides/notesSlide18.xml"/></Relationships>
</file>

<file path=ppt/slides/_rels/slide57.xml.rels><?xml version="1.0" encoding="UTF-8" standalone="yes"?>
<Relationships xmlns="http://schemas.openxmlformats.org/package/2006/relationships"><Relationship Id="rId8" Type="http://schemas.openxmlformats.org/officeDocument/2006/relationships/hyperlink" Target="http://socialwelfare.library.vcu.edu/eras/great-depression/american-social-policy-in-the-great-depression" TargetMode="External"/><Relationship Id="rId3" Type="http://schemas.openxmlformats.org/officeDocument/2006/relationships/hyperlink" Target="http://blackhistorynow.com/asa-philip-randolph/" TargetMode="External"/><Relationship Id="rId7" Type="http://schemas.openxmlformats.org/officeDocument/2006/relationships/hyperlink" Target="http://www.loc.gov/teachers/classroommaterials/presentationsandactivities/presentations/timeline/depwwii/race/" TargetMode="External"/><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hyperlink" Target="https://daily.jstor.org/automation-in-the-1940s-cotton-fields/" TargetMode="External"/><Relationship Id="rId5" Type="http://schemas.openxmlformats.org/officeDocument/2006/relationships/hyperlink" Target="https://www2.gwu.edu/~erpapers/workers/articles/labback2.htm" TargetMode="External"/><Relationship Id="rId4" Type="http://schemas.openxmlformats.org/officeDocument/2006/relationships/hyperlink" Target="http://www.loc.gov/loc/lcib/9507/aamericans.html"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https://portside.org/unions?page=5" TargetMode="External"/><Relationship Id="rId3" Type="http://schemas.openxmlformats.org/officeDocument/2006/relationships/hyperlink" Target="https://millercenter.org/the-presidency/secret-white-house-tapes/office-conversation-philip-randolph" TargetMode="External"/><Relationship Id="rId7" Type="http://schemas.openxmlformats.org/officeDocument/2006/relationships/hyperlink" Target="https://www.politico.com/story/2018/07/26/this-day-in-politics-july-26-1948-735081" TargetMode="External"/><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hyperlink" Target="https://www.pbs.org/thewar/the_witnesses_towns_mobile.htm" TargetMode="External"/><Relationship Id="rId11" Type="http://schemas.openxmlformats.org/officeDocument/2006/relationships/hyperlink" Target="https://www.zinnedproject.org/news/tdih/a-philip-randolph-first-call-mow/" TargetMode="External"/><Relationship Id="rId5" Type="http://schemas.openxmlformats.org/officeDocument/2006/relationships/hyperlink" Target="https://education.blogs.archives.gov/2013/09/25/fair-employment-practices-commission/" TargetMode="External"/><Relationship Id="rId10" Type="http://schemas.openxmlformats.org/officeDocument/2006/relationships/hyperlink" Target="https://tennesseeencyclopedia.net/entries/columbia-race-riot-1946/" TargetMode="External"/><Relationship Id="rId4" Type="http://schemas.openxmlformats.org/officeDocument/2006/relationships/hyperlink" Target="https://www.archives.gov/exhibits/powers_of_persuasion/united_we_win/united_we_win.html" TargetMode="External"/><Relationship Id="rId9" Type="http://schemas.openxmlformats.org/officeDocument/2006/relationships/hyperlink" Target="https://www.tva.gov/About-TVA/Our-History/The-1940s"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6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E5DCF31-8A86-5A45-BFDD-2DABBD9DCFA5}"/>
              </a:ext>
            </a:extLst>
          </p:cNvPr>
          <p:cNvPicPr>
            <a:picLocks noChangeAspect="1"/>
          </p:cNvPicPr>
          <p:nvPr/>
        </p:nvPicPr>
        <p:blipFill>
          <a:blip r:embed="rId2"/>
          <a:stretch>
            <a:fillRect/>
          </a:stretch>
        </p:blipFill>
        <p:spPr>
          <a:xfrm>
            <a:off x="0" y="6096"/>
            <a:ext cx="9144000" cy="6851904"/>
          </a:xfrm>
          <a:prstGeom prst="rect">
            <a:avLst/>
          </a:prstGeom>
        </p:spPr>
      </p:pic>
      <p:sp>
        <p:nvSpPr>
          <p:cNvPr id="6" name="Title 2">
            <a:extLst>
              <a:ext uri="{FF2B5EF4-FFF2-40B4-BE49-F238E27FC236}">
                <a16:creationId xmlns:a16="http://schemas.microsoft.com/office/drawing/2014/main" id="{0B3525C3-87CF-3B42-B0EE-9EE7FF110182}"/>
              </a:ext>
            </a:extLst>
          </p:cNvPr>
          <p:cNvSpPr txBox="1">
            <a:spLocks/>
          </p:cNvSpPr>
          <p:nvPr/>
        </p:nvSpPr>
        <p:spPr>
          <a:xfrm>
            <a:off x="1553185" y="5347167"/>
            <a:ext cx="2270554" cy="769209"/>
          </a:xfrm>
          <a:prstGeom prst="rect">
            <a:avLst/>
          </a:prstGeom>
        </p:spPr>
        <p:txBody>
          <a:bodyPr vert="horz" lIns="68580" tIns="34290" rIns="68580" bIns="34290" rtlCol="0" anchor="t">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500" b="1" dirty="0">
                <a:solidFill>
                  <a:srgbClr val="0089BD"/>
                </a:solidFill>
                <a:latin typeface="Gill Sans"/>
                <a:cs typeface="Gill Sans"/>
              </a:rPr>
              <a:t>African American</a:t>
            </a:r>
            <a:br>
              <a:rPr lang="en-US" sz="1500" b="1" dirty="0">
                <a:solidFill>
                  <a:srgbClr val="0089BD"/>
                </a:solidFill>
                <a:latin typeface="Gill Sans"/>
                <a:cs typeface="Gill Sans"/>
              </a:rPr>
            </a:br>
            <a:r>
              <a:rPr lang="en-US" sz="1500" b="1" dirty="0">
                <a:solidFill>
                  <a:srgbClr val="0089BD"/>
                </a:solidFill>
                <a:latin typeface="Gill Sans"/>
                <a:cs typeface="Gill Sans"/>
              </a:rPr>
              <a:t>Life &amp; Culture</a:t>
            </a:r>
            <a:br>
              <a:rPr lang="en-US" sz="1500" b="1" dirty="0">
                <a:solidFill>
                  <a:srgbClr val="0089BD"/>
                </a:solidFill>
                <a:latin typeface="Gill Sans"/>
                <a:cs typeface="Gill Sans"/>
              </a:rPr>
            </a:br>
            <a:r>
              <a:rPr lang="en-US" sz="1500" b="1" dirty="0">
                <a:solidFill>
                  <a:srgbClr val="0089BD"/>
                </a:solidFill>
                <a:latin typeface="Gill Sans"/>
                <a:cs typeface="Gill Sans"/>
              </a:rPr>
              <a:t>During World War II </a:t>
            </a:r>
          </a:p>
        </p:txBody>
      </p:sp>
    </p:spTree>
    <p:extLst>
      <p:ext uri="{BB962C8B-B14F-4D97-AF65-F5344CB8AC3E}">
        <p14:creationId xmlns:p14="http://schemas.microsoft.com/office/powerpoint/2010/main" val="35105999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074DFAD-3144-3F40-A724-8EE2C3C2BF29}"/>
              </a:ext>
            </a:extLst>
          </p:cNvPr>
          <p:cNvPicPr>
            <a:picLocks/>
          </p:cNvPicPr>
          <p:nvPr/>
        </p:nvPicPr>
        <p:blipFill>
          <a:blip r:embed="rId2"/>
          <a:srcRect/>
          <a:stretch/>
        </p:blipFill>
        <p:spPr>
          <a:xfrm>
            <a:off x="1" y="0"/>
            <a:ext cx="9143998" cy="6857999"/>
          </a:xfrm>
          <a:prstGeom prst="rect">
            <a:avLst/>
          </a:prstGeom>
        </p:spPr>
      </p:pic>
      <p:sp>
        <p:nvSpPr>
          <p:cNvPr id="14" name="Title 2">
            <a:extLst>
              <a:ext uri="{FF2B5EF4-FFF2-40B4-BE49-F238E27FC236}">
                <a16:creationId xmlns:a16="http://schemas.microsoft.com/office/drawing/2014/main" id="{FC5FF86C-8B0A-584A-BE52-031102424A4C}"/>
              </a:ext>
            </a:extLst>
          </p:cNvPr>
          <p:cNvSpPr txBox="1">
            <a:spLocks/>
          </p:cNvSpPr>
          <p:nvPr/>
        </p:nvSpPr>
        <p:spPr>
          <a:xfrm>
            <a:off x="960121" y="914400"/>
            <a:ext cx="7200900" cy="748480"/>
          </a:xfrm>
          <a:prstGeom prst="rect">
            <a:avLst/>
          </a:prstGeom>
        </p:spPr>
        <p:txBody>
          <a:bodyPr vert="horz" lIns="68580" tIns="34290" rIns="68580" bIns="34290" rtlCol="0" anchor="t">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a:solidFill>
                  <a:srgbClr val="0089BD"/>
                </a:solidFill>
                <a:latin typeface="Verdana" panose="020B0604030504040204" pitchFamily="34" charset="0"/>
                <a:ea typeface="Verdana" panose="020B0604030504040204" pitchFamily="34" charset="0"/>
                <a:cs typeface="Verdana" panose="020B0604030504040204" pitchFamily="34" charset="0"/>
              </a:rPr>
              <a:t>Bias in Employment</a:t>
            </a:r>
          </a:p>
        </p:txBody>
      </p:sp>
      <p:sp>
        <p:nvSpPr>
          <p:cNvPr id="3" name="Content Placeholder 1">
            <a:extLst>
              <a:ext uri="{FF2B5EF4-FFF2-40B4-BE49-F238E27FC236}">
                <a16:creationId xmlns:a16="http://schemas.microsoft.com/office/drawing/2014/main" id="{D2D0EFEB-D86C-254E-A2F5-12E85C1A761D}"/>
              </a:ext>
            </a:extLst>
          </p:cNvPr>
          <p:cNvSpPr txBox="1">
            <a:spLocks/>
          </p:cNvSpPr>
          <p:nvPr/>
        </p:nvSpPr>
        <p:spPr>
          <a:xfrm>
            <a:off x="968462" y="1600200"/>
            <a:ext cx="7200900" cy="1502081"/>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1200"/>
              </a:spcBef>
            </a:pP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While white workers found ample work in the defense industries, especially the South, blacks were initially excluded; as well, welfare benefits were often cancelled.  </a:t>
            </a: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This embittered many African Americans. </a:t>
            </a: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 Jim Crow placement system dominated hiring in the South. </a:t>
            </a:r>
          </a:p>
        </p:txBody>
      </p:sp>
      <p:sp>
        <p:nvSpPr>
          <p:cNvPr id="18" name="Content Placeholder 1">
            <a:extLst>
              <a:ext uri="{FF2B5EF4-FFF2-40B4-BE49-F238E27FC236}">
                <a16:creationId xmlns:a16="http://schemas.microsoft.com/office/drawing/2014/main" id="{538E5AA3-B44B-E84B-A467-EFCC62E5791F}"/>
              </a:ext>
            </a:extLst>
          </p:cNvPr>
          <p:cNvSpPr txBox="1">
            <a:spLocks/>
          </p:cNvSpPr>
          <p:nvPr/>
        </p:nvSpPr>
        <p:spPr>
          <a:xfrm>
            <a:off x="1353209" y="5060671"/>
            <a:ext cx="2541334" cy="807913"/>
          </a:xfrm>
          <a:prstGeom prst="rect">
            <a:avLst/>
          </a:prstGeom>
        </p:spPr>
        <p:txBody>
          <a:bodyPr vert="horz" lIns="68580" tIns="34290" rIns="68580" bIns="3429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1200"/>
              </a:spcBef>
            </a:pPr>
            <a:r>
              <a:rPr lang="en-US" sz="1200" dirty="0">
                <a:solidFill>
                  <a:srgbClr val="0089BD"/>
                </a:solidFill>
                <a:latin typeface="Verdana" panose="020B0604030504040204" pitchFamily="34" charset="0"/>
                <a:ea typeface="Verdana" panose="020B0604030504040204" pitchFamily="34" charset="0"/>
                <a:cs typeface="Verdana" panose="020B0604030504040204" pitchFamily="34" charset="0"/>
              </a:rPr>
              <a:t>White workers leave shipbuilding plant in Mobile, Alabama. African Americans were mostly excluded at first. </a:t>
            </a:r>
          </a:p>
        </p:txBody>
      </p:sp>
      <p:sp>
        <p:nvSpPr>
          <p:cNvPr id="19" name="Rectangle 18">
            <a:extLst>
              <a:ext uri="{FF2B5EF4-FFF2-40B4-BE49-F238E27FC236}">
                <a16:creationId xmlns:a16="http://schemas.microsoft.com/office/drawing/2014/main" id="{24FA945D-C74C-844A-8779-09BAE7AB4F93}"/>
              </a:ext>
            </a:extLst>
          </p:cNvPr>
          <p:cNvSpPr/>
          <p:nvPr/>
        </p:nvSpPr>
        <p:spPr>
          <a:xfrm>
            <a:off x="4098435" y="3907004"/>
            <a:ext cx="3782326" cy="2367911"/>
          </a:xfrm>
          <a:prstGeom prst="rect">
            <a:avLst/>
          </a:prstGeom>
          <a:solidFill>
            <a:srgbClr val="008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20" name="Picture 19" descr="at_war_mobile_town_03.jpg">
            <a:extLst>
              <a:ext uri="{FF2B5EF4-FFF2-40B4-BE49-F238E27FC236}">
                <a16:creationId xmlns:a16="http://schemas.microsoft.com/office/drawing/2014/main" id="{86915D5C-F6DB-DA41-A48C-3EA9A0623614}"/>
              </a:ext>
            </a:extLst>
          </p:cNvPr>
          <p:cNvPicPr>
            <a:picLocks noChangeAspect="1"/>
          </p:cNvPicPr>
          <p:nvPr/>
        </p:nvPicPr>
        <p:blipFill>
          <a:blip r:embed="rId3"/>
          <a:stretch>
            <a:fillRect/>
          </a:stretch>
        </p:blipFill>
        <p:spPr>
          <a:xfrm>
            <a:off x="4211178" y="3788081"/>
            <a:ext cx="3782326" cy="2406934"/>
          </a:xfrm>
          <a:prstGeom prst="rect">
            <a:avLst/>
          </a:prstGeom>
        </p:spPr>
      </p:pic>
    </p:spTree>
    <p:extLst>
      <p:ext uri="{BB962C8B-B14F-4D97-AF65-F5344CB8AC3E}">
        <p14:creationId xmlns:p14="http://schemas.microsoft.com/office/powerpoint/2010/main" val="2390751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3AE17C-31E6-E144-A759-5B9EAABD6DED}"/>
              </a:ext>
            </a:extLst>
          </p:cNvPr>
          <p:cNvSpPr/>
          <p:nvPr/>
        </p:nvSpPr>
        <p:spPr>
          <a:xfrm>
            <a:off x="-195943" y="-111034"/>
            <a:ext cx="9529354" cy="709313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NC Labor Group.jpg">
            <a:extLst>
              <a:ext uri="{FF2B5EF4-FFF2-40B4-BE49-F238E27FC236}">
                <a16:creationId xmlns:a16="http://schemas.microsoft.com/office/drawing/2014/main" id="{18072CC4-8744-2A45-AEA4-35A8DB24A9B6}"/>
              </a:ext>
            </a:extLst>
          </p:cNvPr>
          <p:cNvPicPr>
            <a:picLocks noChangeAspect="1"/>
          </p:cNvPicPr>
          <p:nvPr/>
        </p:nvPicPr>
        <p:blipFill>
          <a:blip r:embed="rId3"/>
          <a:stretch>
            <a:fillRect/>
          </a:stretch>
        </p:blipFill>
        <p:spPr>
          <a:xfrm>
            <a:off x="-195943" y="407498"/>
            <a:ext cx="9529354" cy="6043003"/>
          </a:xfrm>
          <a:prstGeom prst="rect">
            <a:avLst/>
          </a:prstGeom>
        </p:spPr>
      </p:pic>
    </p:spTree>
    <p:extLst>
      <p:ext uri="{BB962C8B-B14F-4D97-AF65-F5344CB8AC3E}">
        <p14:creationId xmlns:p14="http://schemas.microsoft.com/office/powerpoint/2010/main" val="40442774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7146FAE-87DA-A142-B1C7-D1A8C96A4689}"/>
              </a:ext>
            </a:extLst>
          </p:cNvPr>
          <p:cNvPicPr>
            <a:picLocks/>
          </p:cNvPicPr>
          <p:nvPr/>
        </p:nvPicPr>
        <p:blipFill>
          <a:blip r:embed="rId2"/>
          <a:srcRect/>
          <a:stretch/>
        </p:blipFill>
        <p:spPr>
          <a:xfrm>
            <a:off x="1" y="14910"/>
            <a:ext cx="9143998" cy="6857999"/>
          </a:xfrm>
          <a:prstGeom prst="rect">
            <a:avLst/>
          </a:prstGeom>
        </p:spPr>
      </p:pic>
      <p:sp>
        <p:nvSpPr>
          <p:cNvPr id="12" name="Content Placeholder 1">
            <a:extLst>
              <a:ext uri="{FF2B5EF4-FFF2-40B4-BE49-F238E27FC236}">
                <a16:creationId xmlns:a16="http://schemas.microsoft.com/office/drawing/2014/main" id="{922F5005-E83B-5D42-AB4A-D2A00C41AAE3}"/>
              </a:ext>
            </a:extLst>
          </p:cNvPr>
          <p:cNvSpPr txBox="1">
            <a:spLocks/>
          </p:cNvSpPr>
          <p:nvPr/>
        </p:nvSpPr>
        <p:spPr>
          <a:xfrm>
            <a:off x="968462" y="1600200"/>
            <a:ext cx="7200900" cy="1502081"/>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1200"/>
              </a:spcBef>
            </a:pP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Prejudice extended to the labeling of most blacks as “unskilled” and included a long-time preference to hire white men first over African Americans and white women.</a:t>
            </a: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When jobs were posted, they showed classification by race.</a:t>
            </a:r>
          </a:p>
        </p:txBody>
      </p:sp>
      <p:sp>
        <p:nvSpPr>
          <p:cNvPr id="11" name="Title 2">
            <a:extLst>
              <a:ext uri="{FF2B5EF4-FFF2-40B4-BE49-F238E27FC236}">
                <a16:creationId xmlns:a16="http://schemas.microsoft.com/office/drawing/2014/main" id="{16D4B7BA-A644-FB4F-B134-EF5BDC1A028C}"/>
              </a:ext>
            </a:extLst>
          </p:cNvPr>
          <p:cNvSpPr txBox="1">
            <a:spLocks/>
          </p:cNvSpPr>
          <p:nvPr/>
        </p:nvSpPr>
        <p:spPr>
          <a:xfrm>
            <a:off x="960121" y="914400"/>
            <a:ext cx="7200900" cy="748480"/>
          </a:xfrm>
          <a:prstGeom prst="rect">
            <a:avLst/>
          </a:prstGeom>
        </p:spPr>
        <p:txBody>
          <a:bodyPr vert="horz" lIns="68580" tIns="34290" rIns="68580" bIns="34290" rtlCol="0" anchor="t">
            <a:normAutofit fontScale="97500"/>
          </a:bodyPr>
          <a:lstStyle>
            <a:defPPr>
              <a:defRPr lang="en-US"/>
            </a:defPPr>
            <a:lvl1pPr algn="ctr" defTabSz="914400">
              <a:lnSpc>
                <a:spcPct val="90000"/>
              </a:lnSpc>
              <a:spcBef>
                <a:spcPct val="0"/>
              </a:spcBef>
              <a:buNone/>
              <a:defRPr sz="2000" b="1">
                <a:solidFill>
                  <a:srgbClr val="0089BD"/>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Bias in Employment</a:t>
            </a:r>
          </a:p>
        </p:txBody>
      </p:sp>
      <p:sp>
        <p:nvSpPr>
          <p:cNvPr id="8" name="Content Placeholder 1">
            <a:extLst>
              <a:ext uri="{FF2B5EF4-FFF2-40B4-BE49-F238E27FC236}">
                <a16:creationId xmlns:a16="http://schemas.microsoft.com/office/drawing/2014/main" id="{2A46FFA1-490B-8A44-B39B-CA5CB1B9A743}"/>
              </a:ext>
            </a:extLst>
          </p:cNvPr>
          <p:cNvSpPr txBox="1">
            <a:spLocks/>
          </p:cNvSpPr>
          <p:nvPr/>
        </p:nvSpPr>
        <p:spPr>
          <a:xfrm>
            <a:off x="5821828" y="4122527"/>
            <a:ext cx="1996014" cy="1361911"/>
          </a:xfrm>
          <a:prstGeom prst="rect">
            <a:avLst/>
          </a:prstGeom>
        </p:spPr>
        <p:txBody>
          <a:bodyPr vert="horz" lIns="68580" tIns="34290" rIns="68580" bIns="34290" rtlCol="0">
            <a:spAutoFit/>
          </a:bodyPr>
          <a:lstStyle>
            <a:defPPr>
              <a:defRPr lang="en-US"/>
            </a:defPPr>
            <a:lvl1pPr indent="0" algn="r" defTabSz="914400">
              <a:lnSpc>
                <a:spcPct val="100000"/>
              </a:lnSpc>
              <a:spcBef>
                <a:spcPts val="1200"/>
              </a:spcBef>
              <a:buFont typeface="Arial" panose="020B0604020202020204" pitchFamily="34" charset="0"/>
              <a:buNone/>
              <a:defRPr sz="1200">
                <a:solidFill>
                  <a:srgbClr val="0089BD"/>
                </a:solidFill>
                <a:latin typeface="Verdana" panose="020B0604030504040204" pitchFamily="34" charset="0"/>
                <a:ea typeface="Verdana" panose="020B0604030504040204" pitchFamily="34" charset="0"/>
                <a:cs typeface="Verdana" panose="020B0604030504040204" pitchFamily="34" charset="0"/>
              </a:defRPr>
            </a:lvl1pPr>
            <a:lvl2pPr indent="0" algn="ctr" defTabSz="914400">
              <a:lnSpc>
                <a:spcPct val="90000"/>
              </a:lnSpc>
              <a:spcBef>
                <a:spcPts val="500"/>
              </a:spcBef>
              <a:buFont typeface="Arial" panose="020B0604020202020204" pitchFamily="34" charset="0"/>
              <a:buNone/>
              <a:defRPr sz="2000"/>
            </a:lvl2pPr>
            <a:lvl3pPr indent="0" algn="ctr" defTabSz="914400">
              <a:lnSpc>
                <a:spcPct val="90000"/>
              </a:lnSpc>
              <a:spcBef>
                <a:spcPts val="500"/>
              </a:spcBef>
              <a:buFont typeface="Arial" panose="020B0604020202020204" pitchFamily="34" charset="0"/>
              <a:buNone/>
            </a:lvl3pPr>
            <a:lvl4pPr indent="0" algn="ctr" defTabSz="914400">
              <a:lnSpc>
                <a:spcPct val="90000"/>
              </a:lnSpc>
              <a:spcBef>
                <a:spcPts val="500"/>
              </a:spcBef>
              <a:buFont typeface="Arial" panose="020B0604020202020204" pitchFamily="34" charset="0"/>
              <a:buNone/>
              <a:defRPr sz="1600"/>
            </a:lvl4pPr>
            <a:lvl5pPr indent="0" algn="ctr" defTabSz="914400">
              <a:lnSpc>
                <a:spcPct val="90000"/>
              </a:lnSpc>
              <a:spcBef>
                <a:spcPts val="500"/>
              </a:spcBef>
              <a:buFont typeface="Arial" panose="020B0604020202020204" pitchFamily="34" charset="0"/>
              <a:buNone/>
              <a:defRPr sz="1600"/>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algn="l"/>
            <a:r>
              <a:rPr lang="en-US" dirty="0"/>
              <a:t>During the 1940s, in North Carolina, a union of tobacco workers fought to bring democracy and fair treatment to the Jim Crow South. </a:t>
            </a:r>
          </a:p>
        </p:txBody>
      </p:sp>
      <p:sp>
        <p:nvSpPr>
          <p:cNvPr id="9" name="Rectangle 8">
            <a:extLst>
              <a:ext uri="{FF2B5EF4-FFF2-40B4-BE49-F238E27FC236}">
                <a16:creationId xmlns:a16="http://schemas.microsoft.com/office/drawing/2014/main" id="{829DB613-3430-334C-80E3-BE5BE2B6FEC8}"/>
              </a:ext>
            </a:extLst>
          </p:cNvPr>
          <p:cNvSpPr/>
          <p:nvPr/>
        </p:nvSpPr>
        <p:spPr>
          <a:xfrm>
            <a:off x="1790870" y="3620430"/>
            <a:ext cx="3781812" cy="2367589"/>
          </a:xfrm>
          <a:prstGeom prst="rect">
            <a:avLst/>
          </a:prstGeom>
          <a:solidFill>
            <a:srgbClr val="008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13" name="Picture 12" descr="NC Labor Group.jpg">
            <a:extLst>
              <a:ext uri="{FF2B5EF4-FFF2-40B4-BE49-F238E27FC236}">
                <a16:creationId xmlns:a16="http://schemas.microsoft.com/office/drawing/2014/main" id="{04FC924E-153E-CA49-8461-3C9CE5216DB0}"/>
              </a:ext>
            </a:extLst>
          </p:cNvPr>
          <p:cNvPicPr>
            <a:picLocks noChangeAspect="1"/>
          </p:cNvPicPr>
          <p:nvPr/>
        </p:nvPicPr>
        <p:blipFill>
          <a:blip r:embed="rId3"/>
          <a:stretch>
            <a:fillRect/>
          </a:stretch>
        </p:blipFill>
        <p:spPr>
          <a:xfrm>
            <a:off x="1903616" y="3493399"/>
            <a:ext cx="3781811" cy="2398221"/>
          </a:xfrm>
          <a:prstGeom prst="rect">
            <a:avLst/>
          </a:prstGeom>
        </p:spPr>
      </p:pic>
    </p:spTree>
    <p:extLst>
      <p:ext uri="{BB962C8B-B14F-4D97-AF65-F5344CB8AC3E}">
        <p14:creationId xmlns:p14="http://schemas.microsoft.com/office/powerpoint/2010/main" val="2255603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F4D143E-AA82-6A47-9BE9-0186B6B9F9BA}"/>
              </a:ext>
            </a:extLst>
          </p:cNvPr>
          <p:cNvPicPr>
            <a:picLocks/>
          </p:cNvPicPr>
          <p:nvPr/>
        </p:nvPicPr>
        <p:blipFill>
          <a:blip r:embed="rId2"/>
          <a:srcRect/>
          <a:stretch/>
        </p:blipFill>
        <p:spPr>
          <a:xfrm>
            <a:off x="1" y="0"/>
            <a:ext cx="9143998" cy="6857999"/>
          </a:xfrm>
          <a:prstGeom prst="rect">
            <a:avLst/>
          </a:prstGeom>
        </p:spPr>
      </p:pic>
      <p:sp>
        <p:nvSpPr>
          <p:cNvPr id="17" name="Content Placeholder 1">
            <a:extLst>
              <a:ext uri="{FF2B5EF4-FFF2-40B4-BE49-F238E27FC236}">
                <a16:creationId xmlns:a16="http://schemas.microsoft.com/office/drawing/2014/main" id="{A8784735-3AC8-4240-93CB-DF3647D8C7EF}"/>
              </a:ext>
            </a:extLst>
          </p:cNvPr>
          <p:cNvSpPr txBox="1">
            <a:spLocks/>
          </p:cNvSpPr>
          <p:nvPr/>
        </p:nvSpPr>
        <p:spPr>
          <a:xfrm>
            <a:off x="968462" y="1600200"/>
            <a:ext cx="7200900" cy="1502081"/>
          </a:xfrm>
          <a:prstGeom prst="rect">
            <a:avLst/>
          </a:prstGeom>
        </p:spPr>
        <p:txBody>
          <a:bodyPr vert="horz" lIns="73152" tIns="36576"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1200"/>
              </a:spcBef>
            </a:pP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African Americans were increasingly frustrated and began to look for a means to end racial inequality in the workplace.</a:t>
            </a: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Blacks also began to look to the power of labor unions to affect change.</a:t>
            </a:r>
          </a:p>
        </p:txBody>
      </p:sp>
      <p:sp>
        <p:nvSpPr>
          <p:cNvPr id="9" name="Title 2">
            <a:extLst>
              <a:ext uri="{FF2B5EF4-FFF2-40B4-BE49-F238E27FC236}">
                <a16:creationId xmlns:a16="http://schemas.microsoft.com/office/drawing/2014/main" id="{6AAA4DF2-69E3-524B-BADB-2F9FE3C9CBDA}"/>
              </a:ext>
            </a:extLst>
          </p:cNvPr>
          <p:cNvSpPr txBox="1">
            <a:spLocks/>
          </p:cNvSpPr>
          <p:nvPr/>
        </p:nvSpPr>
        <p:spPr>
          <a:xfrm>
            <a:off x="960121" y="1405891"/>
            <a:ext cx="7200900" cy="748480"/>
          </a:xfrm>
          <a:prstGeom prst="rect">
            <a:avLst/>
          </a:prstGeom>
        </p:spPr>
        <p:txBody>
          <a:bodyPr vert="horz" lIns="68580" tIns="34290" rIns="68580" bIns="34290" rtlCol="0" anchor="t">
            <a:normAutofit fontScale="97500"/>
          </a:bodyPr>
          <a:lstStyle>
            <a:defPPr>
              <a:defRPr lang="en-US"/>
            </a:defPPr>
            <a:lvl1pPr algn="ctr" defTabSz="914400">
              <a:lnSpc>
                <a:spcPct val="90000"/>
              </a:lnSpc>
              <a:spcBef>
                <a:spcPct val="0"/>
              </a:spcBef>
              <a:buNone/>
              <a:defRPr sz="2000" b="1">
                <a:solidFill>
                  <a:srgbClr val="0089BD"/>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11" name="Content Placeholder 1">
            <a:extLst>
              <a:ext uri="{FF2B5EF4-FFF2-40B4-BE49-F238E27FC236}">
                <a16:creationId xmlns:a16="http://schemas.microsoft.com/office/drawing/2014/main" id="{1FD9047B-2014-5449-AC4A-1007CDA19D45}"/>
              </a:ext>
            </a:extLst>
          </p:cNvPr>
          <p:cNvSpPr txBox="1">
            <a:spLocks/>
          </p:cNvSpPr>
          <p:nvPr/>
        </p:nvSpPr>
        <p:spPr>
          <a:xfrm>
            <a:off x="5821828" y="4122527"/>
            <a:ext cx="1996014" cy="1361911"/>
          </a:xfrm>
          <a:prstGeom prst="rect">
            <a:avLst/>
          </a:prstGeom>
        </p:spPr>
        <p:txBody>
          <a:bodyPr vert="horz" lIns="68580" tIns="34290" rIns="68580" bIns="34290" rtlCol="0">
            <a:spAutoFit/>
          </a:bodyPr>
          <a:lstStyle>
            <a:defPPr>
              <a:defRPr lang="en-US"/>
            </a:defPPr>
            <a:lvl1pPr indent="0" algn="r" defTabSz="914400">
              <a:lnSpc>
                <a:spcPct val="100000"/>
              </a:lnSpc>
              <a:spcBef>
                <a:spcPts val="1200"/>
              </a:spcBef>
              <a:buFont typeface="Arial" panose="020B0604020202020204" pitchFamily="34" charset="0"/>
              <a:buNone/>
              <a:defRPr sz="1200">
                <a:solidFill>
                  <a:srgbClr val="0089BD"/>
                </a:solidFill>
                <a:latin typeface="Verdana" panose="020B0604030504040204" pitchFamily="34" charset="0"/>
                <a:ea typeface="Verdana" panose="020B0604030504040204" pitchFamily="34" charset="0"/>
                <a:cs typeface="Verdana" panose="020B0604030504040204" pitchFamily="34" charset="0"/>
              </a:defRPr>
            </a:lvl1pPr>
            <a:lvl2pPr indent="0" algn="ctr" defTabSz="914400">
              <a:lnSpc>
                <a:spcPct val="90000"/>
              </a:lnSpc>
              <a:spcBef>
                <a:spcPts val="500"/>
              </a:spcBef>
              <a:buFont typeface="Arial" panose="020B0604020202020204" pitchFamily="34" charset="0"/>
              <a:buNone/>
              <a:defRPr sz="2000"/>
            </a:lvl2pPr>
            <a:lvl3pPr indent="0" algn="ctr" defTabSz="914400">
              <a:lnSpc>
                <a:spcPct val="90000"/>
              </a:lnSpc>
              <a:spcBef>
                <a:spcPts val="500"/>
              </a:spcBef>
              <a:buFont typeface="Arial" panose="020B0604020202020204" pitchFamily="34" charset="0"/>
              <a:buNone/>
            </a:lvl3pPr>
            <a:lvl4pPr indent="0" algn="ctr" defTabSz="914400">
              <a:lnSpc>
                <a:spcPct val="90000"/>
              </a:lnSpc>
              <a:spcBef>
                <a:spcPts val="500"/>
              </a:spcBef>
              <a:buFont typeface="Arial" panose="020B0604020202020204" pitchFamily="34" charset="0"/>
              <a:buNone/>
              <a:defRPr sz="1600"/>
            </a:lvl4pPr>
            <a:lvl5pPr indent="0" algn="ctr" defTabSz="914400">
              <a:lnSpc>
                <a:spcPct val="90000"/>
              </a:lnSpc>
              <a:spcBef>
                <a:spcPts val="500"/>
              </a:spcBef>
              <a:buFont typeface="Arial" panose="020B0604020202020204" pitchFamily="34" charset="0"/>
              <a:buNone/>
              <a:defRPr sz="1600"/>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algn="l"/>
            <a:r>
              <a:rPr lang="en-US" dirty="0"/>
              <a:t>During the 1940s, in North Carolina, a union of tobacco workers fought to bring democracy and fair treatment to the Jim Crow South. </a:t>
            </a:r>
          </a:p>
        </p:txBody>
      </p:sp>
      <p:sp>
        <p:nvSpPr>
          <p:cNvPr id="12" name="Rectangle 11">
            <a:extLst>
              <a:ext uri="{FF2B5EF4-FFF2-40B4-BE49-F238E27FC236}">
                <a16:creationId xmlns:a16="http://schemas.microsoft.com/office/drawing/2014/main" id="{C9613F44-897A-F547-A3CD-0050EB777EC9}"/>
              </a:ext>
            </a:extLst>
          </p:cNvPr>
          <p:cNvSpPr/>
          <p:nvPr/>
        </p:nvSpPr>
        <p:spPr>
          <a:xfrm>
            <a:off x="1790870" y="3620430"/>
            <a:ext cx="3781812" cy="2367589"/>
          </a:xfrm>
          <a:prstGeom prst="rect">
            <a:avLst/>
          </a:prstGeom>
          <a:solidFill>
            <a:srgbClr val="008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15" name="Picture 14" descr="NC Labor Group.jpg">
            <a:extLst>
              <a:ext uri="{FF2B5EF4-FFF2-40B4-BE49-F238E27FC236}">
                <a16:creationId xmlns:a16="http://schemas.microsoft.com/office/drawing/2014/main" id="{3C75624D-0C19-AB4C-A1CB-02654FFD7C81}"/>
              </a:ext>
            </a:extLst>
          </p:cNvPr>
          <p:cNvPicPr>
            <a:picLocks noChangeAspect="1"/>
          </p:cNvPicPr>
          <p:nvPr/>
        </p:nvPicPr>
        <p:blipFill>
          <a:blip r:embed="rId3"/>
          <a:stretch>
            <a:fillRect/>
          </a:stretch>
        </p:blipFill>
        <p:spPr>
          <a:xfrm>
            <a:off x="1903616" y="3493399"/>
            <a:ext cx="3781811" cy="2398221"/>
          </a:xfrm>
          <a:prstGeom prst="rect">
            <a:avLst/>
          </a:prstGeom>
        </p:spPr>
      </p:pic>
      <p:sp>
        <p:nvSpPr>
          <p:cNvPr id="18" name="Title 2">
            <a:extLst>
              <a:ext uri="{FF2B5EF4-FFF2-40B4-BE49-F238E27FC236}">
                <a16:creationId xmlns:a16="http://schemas.microsoft.com/office/drawing/2014/main" id="{3E10B156-FF50-5B4C-8414-551834220EED}"/>
              </a:ext>
            </a:extLst>
          </p:cNvPr>
          <p:cNvSpPr txBox="1">
            <a:spLocks/>
          </p:cNvSpPr>
          <p:nvPr/>
        </p:nvSpPr>
        <p:spPr>
          <a:xfrm>
            <a:off x="960121" y="914400"/>
            <a:ext cx="7200900" cy="748480"/>
          </a:xfrm>
          <a:prstGeom prst="rect">
            <a:avLst/>
          </a:prstGeom>
        </p:spPr>
        <p:txBody>
          <a:bodyPr vert="horz" lIns="68580" tIns="34290" rIns="68580" bIns="34290" rtlCol="0" anchor="t">
            <a:normAutofit fontScale="97500"/>
          </a:bodyPr>
          <a:lstStyle>
            <a:defPPr>
              <a:defRPr lang="en-US"/>
            </a:defPPr>
            <a:lvl1pPr algn="ctr" defTabSz="914400">
              <a:lnSpc>
                <a:spcPct val="90000"/>
              </a:lnSpc>
              <a:spcBef>
                <a:spcPct val="0"/>
              </a:spcBef>
              <a:buNone/>
              <a:defRPr sz="2000" b="1">
                <a:solidFill>
                  <a:srgbClr val="0089BD"/>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Bias in Employment</a:t>
            </a:r>
          </a:p>
        </p:txBody>
      </p:sp>
    </p:spTree>
    <p:extLst>
      <p:ext uri="{BB962C8B-B14F-4D97-AF65-F5344CB8AC3E}">
        <p14:creationId xmlns:p14="http://schemas.microsoft.com/office/powerpoint/2010/main" val="32741876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ED57D-6C26-254A-9465-4DF0B5441A6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6775FCC-AAA9-2A41-A31A-AFB010803DE0}"/>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42B5BAEC-1A3B-044F-BE07-CBE2838B85D7}"/>
              </a:ext>
            </a:extLst>
          </p:cNvPr>
          <p:cNvSpPr/>
          <p:nvPr/>
        </p:nvSpPr>
        <p:spPr>
          <a:xfrm>
            <a:off x="-195943" y="-111034"/>
            <a:ext cx="9529354" cy="709313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Eleanor &amp; Randolph.jpg">
            <a:extLst>
              <a:ext uri="{FF2B5EF4-FFF2-40B4-BE49-F238E27FC236}">
                <a16:creationId xmlns:a16="http://schemas.microsoft.com/office/drawing/2014/main" id="{7846487C-0D8D-0A44-92A0-9DF9959AC44E}"/>
              </a:ext>
            </a:extLst>
          </p:cNvPr>
          <p:cNvPicPr>
            <a:picLocks noChangeAspect="1"/>
          </p:cNvPicPr>
          <p:nvPr/>
        </p:nvPicPr>
        <p:blipFill>
          <a:blip r:embed="rId3"/>
          <a:stretch>
            <a:fillRect/>
          </a:stretch>
        </p:blipFill>
        <p:spPr>
          <a:xfrm>
            <a:off x="1434282" y="736935"/>
            <a:ext cx="6268904" cy="5397191"/>
          </a:xfrm>
          <a:prstGeom prst="rect">
            <a:avLst/>
          </a:prstGeom>
        </p:spPr>
      </p:pic>
    </p:spTree>
    <p:extLst>
      <p:ext uri="{BB962C8B-B14F-4D97-AF65-F5344CB8AC3E}">
        <p14:creationId xmlns:p14="http://schemas.microsoft.com/office/powerpoint/2010/main" val="1050836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FD44B25-2ACF-914F-B4A3-C1EDADD16799}"/>
              </a:ext>
            </a:extLst>
          </p:cNvPr>
          <p:cNvPicPr>
            <a:picLocks/>
          </p:cNvPicPr>
          <p:nvPr/>
        </p:nvPicPr>
        <p:blipFill>
          <a:blip r:embed="rId2"/>
          <a:srcRect/>
          <a:stretch/>
        </p:blipFill>
        <p:spPr>
          <a:xfrm>
            <a:off x="1" y="0"/>
            <a:ext cx="9143998" cy="6857999"/>
          </a:xfrm>
          <a:prstGeom prst="rect">
            <a:avLst/>
          </a:prstGeom>
        </p:spPr>
      </p:pic>
      <p:sp>
        <p:nvSpPr>
          <p:cNvPr id="13" name="Content Placeholder 1">
            <a:extLst>
              <a:ext uri="{FF2B5EF4-FFF2-40B4-BE49-F238E27FC236}">
                <a16:creationId xmlns:a16="http://schemas.microsoft.com/office/drawing/2014/main" id="{E67B3357-06B2-534D-B77E-3936EFEB0CE0}"/>
              </a:ext>
            </a:extLst>
          </p:cNvPr>
          <p:cNvSpPr txBox="1">
            <a:spLocks/>
          </p:cNvSpPr>
          <p:nvPr/>
        </p:nvSpPr>
        <p:spPr>
          <a:xfrm>
            <a:off x="4457698" y="2154372"/>
            <a:ext cx="3655024" cy="371016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1200"/>
              </a:spcBef>
            </a:pP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 powerful and deeply principled president of the black porters’ union,  A. Philip Randolph, demanded that Roosevelt issue an executive order that would end Jim Crow policies throughout the South, and to some degree in the North. </a:t>
            </a: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In September, 1940 Randolph met with President Roosevelt at the White House and asked FDR to integrate the military and to address discrimination in the defense industry.  </a:t>
            </a: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The promised follow-up never came and by January, 1941, Randolph was ready to act. </a:t>
            </a:r>
          </a:p>
          <a:p>
            <a:pPr marL="257172" indent="-257172" algn="l">
              <a:lnSpc>
                <a:spcPct val="100000"/>
              </a:lnSpc>
              <a:spcBef>
                <a:spcPts val="1200"/>
              </a:spcBef>
              <a:buFont typeface="Arial" panose="020B0604020202020204" pitchFamily="34" charset="0"/>
              <a:buChar char="•"/>
            </a:pPr>
            <a:endPar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Rectangle 13">
            <a:extLst>
              <a:ext uri="{FF2B5EF4-FFF2-40B4-BE49-F238E27FC236}">
                <a16:creationId xmlns:a16="http://schemas.microsoft.com/office/drawing/2014/main" id="{F46BB835-CE0D-FC47-A5AA-EFF65D4BD3C7}"/>
              </a:ext>
            </a:extLst>
          </p:cNvPr>
          <p:cNvSpPr/>
          <p:nvPr/>
        </p:nvSpPr>
        <p:spPr>
          <a:xfrm>
            <a:off x="924027" y="2271648"/>
            <a:ext cx="3033596" cy="2607121"/>
          </a:xfrm>
          <a:prstGeom prst="rect">
            <a:avLst/>
          </a:prstGeom>
          <a:solidFill>
            <a:srgbClr val="008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16" name="Picture 15" descr="Eleanor &amp; Randolph.jpg">
            <a:extLst>
              <a:ext uri="{FF2B5EF4-FFF2-40B4-BE49-F238E27FC236}">
                <a16:creationId xmlns:a16="http://schemas.microsoft.com/office/drawing/2014/main" id="{0C03BD30-A4CC-0C46-81A8-3A9976052DCC}"/>
              </a:ext>
            </a:extLst>
          </p:cNvPr>
          <p:cNvPicPr>
            <a:picLocks noChangeAspect="1"/>
          </p:cNvPicPr>
          <p:nvPr/>
        </p:nvPicPr>
        <p:blipFill>
          <a:blip r:embed="rId3"/>
          <a:stretch>
            <a:fillRect/>
          </a:stretch>
        </p:blipFill>
        <p:spPr>
          <a:xfrm>
            <a:off x="1036770" y="2154372"/>
            <a:ext cx="3058879" cy="2633531"/>
          </a:xfrm>
          <a:prstGeom prst="rect">
            <a:avLst/>
          </a:prstGeom>
        </p:spPr>
      </p:pic>
      <p:sp>
        <p:nvSpPr>
          <p:cNvPr id="17" name="Content Placeholder 1">
            <a:extLst>
              <a:ext uri="{FF2B5EF4-FFF2-40B4-BE49-F238E27FC236}">
                <a16:creationId xmlns:a16="http://schemas.microsoft.com/office/drawing/2014/main" id="{24A6845A-BC59-BC49-AD83-84B8FDFD5343}"/>
              </a:ext>
            </a:extLst>
          </p:cNvPr>
          <p:cNvSpPr txBox="1">
            <a:spLocks/>
          </p:cNvSpPr>
          <p:nvPr/>
        </p:nvSpPr>
        <p:spPr>
          <a:xfrm>
            <a:off x="924025" y="4991969"/>
            <a:ext cx="3365684" cy="623248"/>
          </a:xfrm>
          <a:prstGeom prst="rect">
            <a:avLst/>
          </a:prstGeom>
        </p:spPr>
        <p:txBody>
          <a:bodyPr vert="horz" lIns="68580" tIns="34290" rIns="68580" bIns="34290" rtlCol="0">
            <a:spAutoFit/>
          </a:bodyPr>
          <a:lstStyle>
            <a:defPPr>
              <a:defRPr lang="en-US"/>
            </a:defPPr>
            <a:lvl1pPr indent="0" defTabSz="914400">
              <a:lnSpc>
                <a:spcPct val="100000"/>
              </a:lnSpc>
              <a:spcBef>
                <a:spcPts val="1200"/>
              </a:spcBef>
              <a:buFont typeface="Arial" panose="020B0604020202020204" pitchFamily="34" charset="0"/>
              <a:buNone/>
              <a:defRPr sz="1200">
                <a:solidFill>
                  <a:srgbClr val="0089BD"/>
                </a:solidFill>
                <a:latin typeface="Verdana" panose="020B0604030504040204" pitchFamily="34" charset="0"/>
                <a:ea typeface="Verdana" panose="020B0604030504040204" pitchFamily="34" charset="0"/>
                <a:cs typeface="Verdana" panose="020B0604030504040204" pitchFamily="34" charset="0"/>
              </a:defRPr>
            </a:lvl1pPr>
            <a:lvl2pPr indent="0" algn="ctr" defTabSz="914400">
              <a:lnSpc>
                <a:spcPct val="90000"/>
              </a:lnSpc>
              <a:spcBef>
                <a:spcPts val="500"/>
              </a:spcBef>
              <a:buFont typeface="Arial" panose="020B0604020202020204" pitchFamily="34" charset="0"/>
              <a:buNone/>
              <a:defRPr sz="2000"/>
            </a:lvl2pPr>
            <a:lvl3pPr indent="0" algn="ctr" defTabSz="914400">
              <a:lnSpc>
                <a:spcPct val="90000"/>
              </a:lnSpc>
              <a:spcBef>
                <a:spcPts val="500"/>
              </a:spcBef>
              <a:buFont typeface="Arial" panose="020B0604020202020204" pitchFamily="34" charset="0"/>
              <a:buNone/>
            </a:lvl3pPr>
            <a:lvl4pPr indent="0" algn="ctr" defTabSz="914400">
              <a:lnSpc>
                <a:spcPct val="90000"/>
              </a:lnSpc>
              <a:spcBef>
                <a:spcPts val="500"/>
              </a:spcBef>
              <a:buFont typeface="Arial" panose="020B0604020202020204" pitchFamily="34" charset="0"/>
              <a:buNone/>
              <a:defRPr sz="1600"/>
            </a:lvl4pPr>
            <a:lvl5pPr indent="0" algn="ctr" defTabSz="914400">
              <a:lnSpc>
                <a:spcPct val="90000"/>
              </a:lnSpc>
              <a:spcBef>
                <a:spcPts val="500"/>
              </a:spcBef>
              <a:buFont typeface="Arial" panose="020B0604020202020204" pitchFamily="34" charset="0"/>
              <a:buNone/>
              <a:defRPr sz="1600"/>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r>
              <a:rPr lang="en-US" dirty="0"/>
              <a:t>A. Philip Randolph and Eleanor Roosevelt; Convention of the Brotherhood of Sleeping Car Porters and Maids, 1940. </a:t>
            </a:r>
          </a:p>
        </p:txBody>
      </p:sp>
      <p:sp>
        <p:nvSpPr>
          <p:cNvPr id="18" name="Title 2">
            <a:extLst>
              <a:ext uri="{FF2B5EF4-FFF2-40B4-BE49-F238E27FC236}">
                <a16:creationId xmlns:a16="http://schemas.microsoft.com/office/drawing/2014/main" id="{1181F34A-C2AA-3B4B-A5D9-520F303042F8}"/>
              </a:ext>
            </a:extLst>
          </p:cNvPr>
          <p:cNvSpPr txBox="1">
            <a:spLocks/>
          </p:cNvSpPr>
          <p:nvPr/>
        </p:nvSpPr>
        <p:spPr>
          <a:xfrm>
            <a:off x="960121" y="914400"/>
            <a:ext cx="7200900" cy="748480"/>
          </a:xfrm>
          <a:prstGeom prst="rect">
            <a:avLst/>
          </a:prstGeom>
        </p:spPr>
        <p:txBody>
          <a:bodyPr vert="horz" lIns="68580" tIns="34290" rIns="68580" bIns="34290" rtlCol="0" anchor="t">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100" b="1" dirty="0">
                <a:solidFill>
                  <a:srgbClr val="0089BD"/>
                </a:solidFill>
                <a:latin typeface="Verdana" panose="020B0604030504040204" pitchFamily="34" charset="0"/>
                <a:ea typeface="Verdana" panose="020B0604030504040204" pitchFamily="34" charset="0"/>
                <a:cs typeface="Verdana" panose="020B0604030504040204" pitchFamily="34" charset="0"/>
              </a:rPr>
              <a:t>A. Philip Randolph &amp; the Brotherhood</a:t>
            </a:r>
            <a:br>
              <a:rPr lang="en-US" sz="2100" b="1" dirty="0">
                <a:solidFill>
                  <a:srgbClr val="0089BD"/>
                </a:solidFill>
                <a:latin typeface="Verdana" panose="020B0604030504040204" pitchFamily="34" charset="0"/>
                <a:ea typeface="Verdana" panose="020B0604030504040204" pitchFamily="34" charset="0"/>
                <a:cs typeface="Verdana" panose="020B0604030504040204" pitchFamily="34" charset="0"/>
              </a:rPr>
            </a:br>
            <a:r>
              <a:rPr lang="en-US" sz="2100" b="1" dirty="0">
                <a:solidFill>
                  <a:srgbClr val="0089BD"/>
                </a:solidFill>
                <a:latin typeface="Verdana" panose="020B0604030504040204" pitchFamily="34" charset="0"/>
                <a:ea typeface="Verdana" panose="020B0604030504040204" pitchFamily="34" charset="0"/>
                <a:cs typeface="Verdana" panose="020B0604030504040204" pitchFamily="34" charset="0"/>
              </a:rPr>
              <a:t>of Sleeping Car Porters &amp; Maids</a:t>
            </a:r>
          </a:p>
          <a:p>
            <a:endParaRPr lang="en-US" sz="2100" b="1" dirty="0">
              <a:solidFill>
                <a:srgbClr val="0089BD"/>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66588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2965C7-37E5-C54E-AF0C-C62E0526C375}"/>
              </a:ext>
            </a:extLst>
          </p:cNvPr>
          <p:cNvSpPr/>
          <p:nvPr/>
        </p:nvSpPr>
        <p:spPr>
          <a:xfrm>
            <a:off x="-195943" y="-111034"/>
            <a:ext cx="9529354" cy="709313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B339489-CE60-4B4F-B75E-624EF3D224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69301" y="-153946"/>
            <a:ext cx="5605397" cy="7062801"/>
          </a:xfrm>
          <a:prstGeom prst="rect">
            <a:avLst/>
          </a:prstGeom>
        </p:spPr>
      </p:pic>
    </p:spTree>
    <p:extLst>
      <p:ext uri="{BB962C8B-B14F-4D97-AF65-F5344CB8AC3E}">
        <p14:creationId xmlns:p14="http://schemas.microsoft.com/office/powerpoint/2010/main" val="2777639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738460-B3DE-5B4C-8F7E-9B6EE53120BB}"/>
              </a:ext>
            </a:extLst>
          </p:cNvPr>
          <p:cNvSpPr/>
          <p:nvPr/>
        </p:nvSpPr>
        <p:spPr>
          <a:xfrm>
            <a:off x="-195943" y="-111034"/>
            <a:ext cx="9529354" cy="709313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March-on-Washington-1941-300x426.jpg">
            <a:extLst>
              <a:ext uri="{FF2B5EF4-FFF2-40B4-BE49-F238E27FC236}">
                <a16:creationId xmlns:a16="http://schemas.microsoft.com/office/drawing/2014/main" id="{CC49E627-6B7C-0345-BB39-026E8AE5006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67941" y="499402"/>
            <a:ext cx="5201585" cy="5872257"/>
          </a:xfrm>
          <a:prstGeom prst="rect">
            <a:avLst/>
          </a:prstGeom>
        </p:spPr>
      </p:pic>
    </p:spTree>
    <p:extLst>
      <p:ext uri="{BB962C8B-B14F-4D97-AF65-F5344CB8AC3E}">
        <p14:creationId xmlns:p14="http://schemas.microsoft.com/office/powerpoint/2010/main" val="771852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040F95E-21DB-094D-A987-2048B331D6D3}"/>
              </a:ext>
            </a:extLst>
          </p:cNvPr>
          <p:cNvPicPr>
            <a:picLocks/>
          </p:cNvPicPr>
          <p:nvPr/>
        </p:nvPicPr>
        <p:blipFill>
          <a:blip r:embed="rId3"/>
          <a:srcRect/>
          <a:stretch/>
        </p:blipFill>
        <p:spPr>
          <a:xfrm>
            <a:off x="1" y="0"/>
            <a:ext cx="9143998" cy="6857999"/>
          </a:xfrm>
          <a:prstGeom prst="rect">
            <a:avLst/>
          </a:prstGeom>
        </p:spPr>
      </p:pic>
      <p:sp>
        <p:nvSpPr>
          <p:cNvPr id="17" name="Content Placeholder 1">
            <a:extLst>
              <a:ext uri="{FF2B5EF4-FFF2-40B4-BE49-F238E27FC236}">
                <a16:creationId xmlns:a16="http://schemas.microsoft.com/office/drawing/2014/main" id="{34B33B1F-DDBB-AC4B-9CBF-F793D37AAB6F}"/>
              </a:ext>
            </a:extLst>
          </p:cNvPr>
          <p:cNvSpPr txBox="1">
            <a:spLocks/>
          </p:cNvSpPr>
          <p:nvPr/>
        </p:nvSpPr>
        <p:spPr>
          <a:xfrm>
            <a:off x="5441697" y="5569510"/>
            <a:ext cx="3365684" cy="438582"/>
          </a:xfrm>
          <a:prstGeom prst="rect">
            <a:avLst/>
          </a:prstGeom>
        </p:spPr>
        <p:txBody>
          <a:bodyPr vert="horz" lIns="68580" tIns="34290" rIns="68580" bIns="34290" rtlCol="0">
            <a:spAutoFit/>
          </a:bodyPr>
          <a:lstStyle>
            <a:defPPr>
              <a:defRPr lang="en-US"/>
            </a:defPPr>
            <a:lvl1pPr indent="0" defTabSz="914400">
              <a:lnSpc>
                <a:spcPct val="100000"/>
              </a:lnSpc>
              <a:spcBef>
                <a:spcPts val="1200"/>
              </a:spcBef>
              <a:buFont typeface="Arial" panose="020B0604020202020204" pitchFamily="34" charset="0"/>
              <a:buNone/>
              <a:defRPr sz="1200">
                <a:solidFill>
                  <a:srgbClr val="0089BD"/>
                </a:solidFill>
                <a:latin typeface="Verdana" panose="020B0604030504040204" pitchFamily="34" charset="0"/>
                <a:ea typeface="Verdana" panose="020B0604030504040204" pitchFamily="34" charset="0"/>
                <a:cs typeface="Verdana" panose="020B0604030504040204" pitchFamily="34" charset="0"/>
              </a:defRPr>
            </a:lvl1pPr>
            <a:lvl2pPr indent="0" algn="ctr" defTabSz="914400">
              <a:lnSpc>
                <a:spcPct val="90000"/>
              </a:lnSpc>
              <a:spcBef>
                <a:spcPts val="500"/>
              </a:spcBef>
              <a:buFont typeface="Arial" panose="020B0604020202020204" pitchFamily="34" charset="0"/>
              <a:buNone/>
              <a:defRPr sz="2000"/>
            </a:lvl2pPr>
            <a:lvl3pPr indent="0" algn="ctr" defTabSz="914400">
              <a:lnSpc>
                <a:spcPct val="90000"/>
              </a:lnSpc>
              <a:spcBef>
                <a:spcPts val="500"/>
              </a:spcBef>
              <a:buFont typeface="Arial" panose="020B0604020202020204" pitchFamily="34" charset="0"/>
              <a:buNone/>
            </a:lvl3pPr>
            <a:lvl4pPr indent="0" algn="ctr" defTabSz="914400">
              <a:lnSpc>
                <a:spcPct val="90000"/>
              </a:lnSpc>
              <a:spcBef>
                <a:spcPts val="500"/>
              </a:spcBef>
              <a:buFont typeface="Arial" panose="020B0604020202020204" pitchFamily="34" charset="0"/>
              <a:buNone/>
              <a:defRPr sz="1600"/>
            </a:lvl4pPr>
            <a:lvl5pPr indent="0" algn="ctr" defTabSz="914400">
              <a:lnSpc>
                <a:spcPct val="90000"/>
              </a:lnSpc>
              <a:spcBef>
                <a:spcPts val="500"/>
              </a:spcBef>
              <a:buFont typeface="Arial" panose="020B0604020202020204" pitchFamily="34" charset="0"/>
              <a:buNone/>
              <a:defRPr sz="1600"/>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r>
              <a:rPr lang="en-US" dirty="0"/>
              <a:t>Flyer promoting proposed massive</a:t>
            </a:r>
            <a:br>
              <a:rPr lang="en-US" dirty="0"/>
            </a:br>
            <a:r>
              <a:rPr lang="en-US" dirty="0"/>
              <a:t>March on Washington </a:t>
            </a:r>
          </a:p>
        </p:txBody>
      </p:sp>
      <p:sp>
        <p:nvSpPr>
          <p:cNvPr id="13" name="Content Placeholder 1">
            <a:extLst>
              <a:ext uri="{FF2B5EF4-FFF2-40B4-BE49-F238E27FC236}">
                <a16:creationId xmlns:a16="http://schemas.microsoft.com/office/drawing/2014/main" id="{FE4FB379-A9C9-6C4B-8D93-0B53C900EAD2}"/>
              </a:ext>
            </a:extLst>
          </p:cNvPr>
          <p:cNvSpPr txBox="1">
            <a:spLocks/>
          </p:cNvSpPr>
          <p:nvPr/>
        </p:nvSpPr>
        <p:spPr>
          <a:xfrm>
            <a:off x="979272" y="2154372"/>
            <a:ext cx="3931334" cy="371016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1200"/>
              </a:spcBef>
            </a:pP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Not content with FDR’s lack of initiative in ending hiring discrimination, A. Philip Randolph threatened a large march on Washington. </a:t>
            </a: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In a second meeting with Roosevelt on June 18, 1941 (following a January 25 meeting), Randolph informed FDR that plans would proceed for a March on Washington if Roosevelt took no action. </a:t>
            </a: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FDR did all he could to dissuade Randolph to call off the march, but Randolph held his ground. FDR relented. </a:t>
            </a:r>
          </a:p>
          <a:p>
            <a:pPr algn="l">
              <a:lnSpc>
                <a:spcPct val="100000"/>
              </a:lnSpc>
              <a:spcBef>
                <a:spcPts val="1200"/>
              </a:spcBef>
            </a:pPr>
            <a:endPar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Rectangle 10">
            <a:extLst>
              <a:ext uri="{FF2B5EF4-FFF2-40B4-BE49-F238E27FC236}">
                <a16:creationId xmlns:a16="http://schemas.microsoft.com/office/drawing/2014/main" id="{A0D113CD-3774-1B43-B60E-8D80BA0EE1C7}"/>
              </a:ext>
            </a:extLst>
          </p:cNvPr>
          <p:cNvSpPr/>
          <p:nvPr/>
        </p:nvSpPr>
        <p:spPr>
          <a:xfrm>
            <a:off x="5442097" y="2259193"/>
            <a:ext cx="2819138" cy="3182626"/>
          </a:xfrm>
          <a:prstGeom prst="rect">
            <a:avLst/>
          </a:prstGeom>
          <a:solidFill>
            <a:srgbClr val="008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10" name="Picture 9" descr="March-on-Washington-1941-300x426.jpg">
            <a:extLst>
              <a:ext uri="{FF2B5EF4-FFF2-40B4-BE49-F238E27FC236}">
                <a16:creationId xmlns:a16="http://schemas.microsoft.com/office/drawing/2014/main" id="{770C5CAD-1DD6-8B48-8353-FA37845BF04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54841" y="2154372"/>
            <a:ext cx="2819138" cy="3182626"/>
          </a:xfrm>
          <a:prstGeom prst="rect">
            <a:avLst/>
          </a:prstGeom>
        </p:spPr>
      </p:pic>
      <p:sp>
        <p:nvSpPr>
          <p:cNvPr id="16" name="Title 2">
            <a:extLst>
              <a:ext uri="{FF2B5EF4-FFF2-40B4-BE49-F238E27FC236}">
                <a16:creationId xmlns:a16="http://schemas.microsoft.com/office/drawing/2014/main" id="{7CA7EDA2-8CA5-7842-A33A-C80281140E3B}"/>
              </a:ext>
            </a:extLst>
          </p:cNvPr>
          <p:cNvSpPr txBox="1">
            <a:spLocks/>
          </p:cNvSpPr>
          <p:nvPr/>
        </p:nvSpPr>
        <p:spPr>
          <a:xfrm>
            <a:off x="960121" y="914400"/>
            <a:ext cx="7200900" cy="748480"/>
          </a:xfrm>
          <a:prstGeom prst="rect">
            <a:avLst/>
          </a:prstGeom>
        </p:spPr>
        <p:txBody>
          <a:bodyPr vert="horz" lIns="68580" tIns="34290" rIns="68580" bIns="34290" rtlCol="0" anchor="t">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100" b="1" dirty="0">
                <a:solidFill>
                  <a:srgbClr val="0089BD"/>
                </a:solidFill>
                <a:latin typeface="Verdana" panose="020B0604030504040204" pitchFamily="34" charset="0"/>
                <a:ea typeface="Verdana" panose="020B0604030504040204" pitchFamily="34" charset="0"/>
                <a:cs typeface="Verdana" panose="020B0604030504040204" pitchFamily="34" charset="0"/>
              </a:rPr>
              <a:t>A March on Washington?</a:t>
            </a:r>
          </a:p>
          <a:p>
            <a:r>
              <a:rPr lang="en-US" sz="2100" b="1" dirty="0">
                <a:solidFill>
                  <a:srgbClr val="0089BD"/>
                </a:solidFill>
                <a:latin typeface="Verdana" panose="020B0604030504040204" pitchFamily="34" charset="0"/>
                <a:ea typeface="Verdana" panose="020B0604030504040204" pitchFamily="34" charset="0"/>
                <a:cs typeface="Verdana" panose="020B0604030504040204" pitchFamily="34" charset="0"/>
              </a:rPr>
              <a:t>African Americans Unite</a:t>
            </a:r>
          </a:p>
        </p:txBody>
      </p:sp>
    </p:spTree>
    <p:extLst>
      <p:ext uri="{BB962C8B-B14F-4D97-AF65-F5344CB8AC3E}">
        <p14:creationId xmlns:p14="http://schemas.microsoft.com/office/powerpoint/2010/main" val="4031048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738460-B3DE-5B4C-8F7E-9B6EE53120BB}"/>
              </a:ext>
            </a:extLst>
          </p:cNvPr>
          <p:cNvSpPr/>
          <p:nvPr/>
        </p:nvSpPr>
        <p:spPr>
          <a:xfrm>
            <a:off x="-195943" y="-111034"/>
            <a:ext cx="9529354" cy="709313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FEPC photo.jpg">
            <a:extLst>
              <a:ext uri="{FF2B5EF4-FFF2-40B4-BE49-F238E27FC236}">
                <a16:creationId xmlns:a16="http://schemas.microsoft.com/office/drawing/2014/main" id="{0F58F095-FED3-0047-BE88-7122B710724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5943" y="212208"/>
            <a:ext cx="9529354" cy="6433583"/>
          </a:xfrm>
          <a:prstGeom prst="rect">
            <a:avLst/>
          </a:prstGeom>
        </p:spPr>
      </p:pic>
    </p:spTree>
    <p:extLst>
      <p:ext uri="{BB962C8B-B14F-4D97-AF65-F5344CB8AC3E}">
        <p14:creationId xmlns:p14="http://schemas.microsoft.com/office/powerpoint/2010/main" val="1942461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A5036E-6743-DB46-B981-FE4C445B8F83}"/>
              </a:ext>
            </a:extLst>
          </p:cNvPr>
          <p:cNvPicPr>
            <a:picLocks/>
          </p:cNvPicPr>
          <p:nvPr/>
        </p:nvPicPr>
        <p:blipFill>
          <a:blip r:embed="rId2"/>
          <a:srcRect/>
          <a:stretch/>
        </p:blipFill>
        <p:spPr>
          <a:xfrm>
            <a:off x="1" y="0"/>
            <a:ext cx="9143998" cy="6857999"/>
          </a:xfrm>
          <a:prstGeom prst="rect">
            <a:avLst/>
          </a:prstGeom>
        </p:spPr>
      </p:pic>
      <p:sp>
        <p:nvSpPr>
          <p:cNvPr id="3" name="Content Placeholder 1">
            <a:extLst>
              <a:ext uri="{FF2B5EF4-FFF2-40B4-BE49-F238E27FC236}">
                <a16:creationId xmlns:a16="http://schemas.microsoft.com/office/drawing/2014/main" id="{D2D0EFEB-D86C-254E-A2F5-12E85C1A761D}"/>
              </a:ext>
            </a:extLst>
          </p:cNvPr>
          <p:cNvSpPr txBox="1">
            <a:spLocks/>
          </p:cNvSpPr>
          <p:nvPr/>
        </p:nvSpPr>
        <p:spPr>
          <a:xfrm>
            <a:off x="968462" y="2885891"/>
            <a:ext cx="7200900" cy="280514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1200"/>
              </a:spcBef>
            </a:pPr>
            <a:r>
              <a:rPr lang="en-US" sz="1050" b="1" dirty="0">
                <a:solidFill>
                  <a:srgbClr val="0089BD"/>
                </a:solidFill>
                <a:latin typeface="Verdana" panose="020B0604030504040204" pitchFamily="34" charset="0"/>
                <a:ea typeface="Verdana" panose="020B0604030504040204" pitchFamily="34" charset="0"/>
                <a:cs typeface="Verdana" panose="020B0604030504040204" pitchFamily="34" charset="0"/>
              </a:rPr>
              <a:t>INTRODUCTION</a:t>
            </a:r>
          </a:p>
          <a:p>
            <a:pPr>
              <a:lnSpc>
                <a:spcPct val="100000"/>
              </a:lnSpc>
              <a:spcBef>
                <a:spcPts val="1200"/>
              </a:spcBef>
            </a:pP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During World War II, significant changes occurred in the treatment of African Americans and growing progress in gaining civil and social rights.  </a:t>
            </a: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The vast changes that World War II brought, while creating some tensions among different groups, gave African Americans the means and the impetus to forge ahead with broad and important advances in integration, opportunity, and social change.  </a:t>
            </a:r>
          </a:p>
          <a:p>
            <a:pPr>
              <a:lnSpc>
                <a:spcPct val="100000"/>
              </a:lnSpc>
              <a:spcBef>
                <a:spcPts val="1200"/>
              </a:spcBef>
            </a:pP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These changes led to the immense power and impact of the Civil Rights Movement of the 1950s and 1960s, culminating in legal equality and opportunity at last.</a:t>
            </a:r>
          </a:p>
        </p:txBody>
      </p:sp>
      <p:sp>
        <p:nvSpPr>
          <p:cNvPr id="4" name="Title 2">
            <a:extLst>
              <a:ext uri="{FF2B5EF4-FFF2-40B4-BE49-F238E27FC236}">
                <a16:creationId xmlns:a16="http://schemas.microsoft.com/office/drawing/2014/main" id="{6A07B9D7-5252-6C48-ACE7-C8169FAE9AEB}"/>
              </a:ext>
            </a:extLst>
          </p:cNvPr>
          <p:cNvSpPr txBox="1">
            <a:spLocks/>
          </p:cNvSpPr>
          <p:nvPr/>
        </p:nvSpPr>
        <p:spPr>
          <a:xfrm>
            <a:off x="968462" y="1720030"/>
            <a:ext cx="7200900" cy="914400"/>
          </a:xfrm>
          <a:prstGeom prst="rect">
            <a:avLst/>
          </a:prstGeom>
        </p:spPr>
        <p:txBody>
          <a:bodyPr vert="horz" lIns="68580" tIns="34290" rIns="68580" bIns="3429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000" b="1" dirty="0">
                <a:solidFill>
                  <a:srgbClr val="0089BD"/>
                </a:solidFill>
                <a:latin typeface="Verdana" panose="020B0604030504040204" pitchFamily="34" charset="0"/>
                <a:ea typeface="Verdana" panose="020B0604030504040204" pitchFamily="34" charset="0"/>
                <a:cs typeface="Verdana" panose="020B0604030504040204" pitchFamily="34" charset="0"/>
              </a:rPr>
              <a:t>African American Life &amp; Culture </a:t>
            </a:r>
            <a:br>
              <a:rPr lang="en-US" sz="3000" b="1" dirty="0">
                <a:solidFill>
                  <a:srgbClr val="0089BD"/>
                </a:solidFill>
                <a:latin typeface="Verdana" panose="020B0604030504040204" pitchFamily="34" charset="0"/>
                <a:ea typeface="Verdana" panose="020B0604030504040204" pitchFamily="34" charset="0"/>
                <a:cs typeface="Verdana" panose="020B0604030504040204" pitchFamily="34" charset="0"/>
              </a:rPr>
            </a:br>
            <a:r>
              <a:rPr lang="en-US" sz="3000" b="1" dirty="0">
                <a:solidFill>
                  <a:srgbClr val="0089BD"/>
                </a:solidFill>
                <a:latin typeface="Verdana" panose="020B0604030504040204" pitchFamily="34" charset="0"/>
                <a:ea typeface="Verdana" panose="020B0604030504040204" pitchFamily="34" charset="0"/>
                <a:cs typeface="Verdana" panose="020B0604030504040204" pitchFamily="34" charset="0"/>
              </a:rPr>
              <a:t>During World War II </a:t>
            </a:r>
          </a:p>
        </p:txBody>
      </p:sp>
    </p:spTree>
    <p:extLst>
      <p:ext uri="{BB962C8B-B14F-4D97-AF65-F5344CB8AC3E}">
        <p14:creationId xmlns:p14="http://schemas.microsoft.com/office/powerpoint/2010/main" val="4195984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2ECC431-C358-0442-9CA2-841C34518364}"/>
              </a:ext>
            </a:extLst>
          </p:cNvPr>
          <p:cNvPicPr>
            <a:picLocks/>
          </p:cNvPicPr>
          <p:nvPr/>
        </p:nvPicPr>
        <p:blipFill>
          <a:blip r:embed="rId2"/>
          <a:srcRect/>
          <a:stretch/>
        </p:blipFill>
        <p:spPr>
          <a:xfrm>
            <a:off x="1" y="0"/>
            <a:ext cx="9143998" cy="6857999"/>
          </a:xfrm>
          <a:prstGeom prst="rect">
            <a:avLst/>
          </a:prstGeom>
        </p:spPr>
      </p:pic>
      <p:sp>
        <p:nvSpPr>
          <p:cNvPr id="14" name="Content Placeholder 1">
            <a:extLst>
              <a:ext uri="{FF2B5EF4-FFF2-40B4-BE49-F238E27FC236}">
                <a16:creationId xmlns:a16="http://schemas.microsoft.com/office/drawing/2014/main" id="{3CBA04BF-BEB1-4F42-B323-DBDAF99ACA0E}"/>
              </a:ext>
            </a:extLst>
          </p:cNvPr>
          <p:cNvSpPr txBox="1">
            <a:spLocks/>
          </p:cNvSpPr>
          <p:nvPr/>
        </p:nvSpPr>
        <p:spPr>
          <a:xfrm>
            <a:off x="5190674" y="4665786"/>
            <a:ext cx="3365684" cy="777136"/>
          </a:xfrm>
          <a:prstGeom prst="rect">
            <a:avLst/>
          </a:prstGeom>
        </p:spPr>
        <p:txBody>
          <a:bodyPr vert="horz" lIns="68580" tIns="34290" rIns="68580" bIns="34290" rtlCol="0">
            <a:spAutoFit/>
          </a:bodyPr>
          <a:lstStyle>
            <a:defPPr>
              <a:defRPr lang="en-US"/>
            </a:defPPr>
            <a:lvl1pPr indent="0" defTabSz="914400">
              <a:lnSpc>
                <a:spcPct val="100000"/>
              </a:lnSpc>
              <a:spcBef>
                <a:spcPts val="1200"/>
              </a:spcBef>
              <a:buFont typeface="Arial" panose="020B0604020202020204" pitchFamily="34" charset="0"/>
              <a:buNone/>
              <a:defRPr sz="1200">
                <a:solidFill>
                  <a:srgbClr val="0089BD"/>
                </a:solidFill>
                <a:latin typeface="Verdana" panose="020B0604030504040204" pitchFamily="34" charset="0"/>
                <a:ea typeface="Verdana" panose="020B0604030504040204" pitchFamily="34" charset="0"/>
                <a:cs typeface="Verdana" panose="020B0604030504040204" pitchFamily="34" charset="0"/>
              </a:defRPr>
            </a:lvl1pPr>
            <a:lvl2pPr indent="0" algn="ctr" defTabSz="914400">
              <a:lnSpc>
                <a:spcPct val="90000"/>
              </a:lnSpc>
              <a:spcBef>
                <a:spcPts val="500"/>
              </a:spcBef>
              <a:buFont typeface="Arial" panose="020B0604020202020204" pitchFamily="34" charset="0"/>
              <a:buNone/>
              <a:defRPr sz="2000"/>
            </a:lvl2pPr>
            <a:lvl3pPr indent="0" algn="ctr" defTabSz="914400">
              <a:lnSpc>
                <a:spcPct val="90000"/>
              </a:lnSpc>
              <a:spcBef>
                <a:spcPts val="500"/>
              </a:spcBef>
              <a:buFont typeface="Arial" panose="020B0604020202020204" pitchFamily="34" charset="0"/>
              <a:buNone/>
            </a:lvl3pPr>
            <a:lvl4pPr indent="0" algn="ctr" defTabSz="914400">
              <a:lnSpc>
                <a:spcPct val="90000"/>
              </a:lnSpc>
              <a:spcBef>
                <a:spcPts val="500"/>
              </a:spcBef>
              <a:buFont typeface="Arial" panose="020B0604020202020204" pitchFamily="34" charset="0"/>
              <a:buNone/>
              <a:defRPr sz="1600"/>
            </a:lvl4pPr>
            <a:lvl5pPr indent="0" algn="ctr" defTabSz="914400">
              <a:lnSpc>
                <a:spcPct val="90000"/>
              </a:lnSpc>
              <a:spcBef>
                <a:spcPts val="500"/>
              </a:spcBef>
              <a:buFont typeface="Arial" panose="020B0604020202020204" pitchFamily="34" charset="0"/>
              <a:buNone/>
              <a:defRPr sz="1600"/>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r>
              <a:rPr lang="en-US" dirty="0"/>
              <a:t>President Franklin Roosevelt signs Executive Order 8802 </a:t>
            </a:r>
          </a:p>
          <a:p>
            <a:endParaRPr lang="en-US" dirty="0"/>
          </a:p>
        </p:txBody>
      </p:sp>
      <p:sp>
        <p:nvSpPr>
          <p:cNvPr id="13" name="Content Placeholder 1">
            <a:extLst>
              <a:ext uri="{FF2B5EF4-FFF2-40B4-BE49-F238E27FC236}">
                <a16:creationId xmlns:a16="http://schemas.microsoft.com/office/drawing/2014/main" id="{E2D4E461-5270-C44B-9B7B-B394F93019B6}"/>
              </a:ext>
            </a:extLst>
          </p:cNvPr>
          <p:cNvSpPr txBox="1">
            <a:spLocks/>
          </p:cNvSpPr>
          <p:nvPr/>
        </p:nvSpPr>
        <p:spPr>
          <a:xfrm>
            <a:off x="960121" y="2160270"/>
            <a:ext cx="3931334" cy="371016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1200"/>
              </a:spcBef>
            </a:pP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Randolph called off the march on Washington, and President Roosevelt issued Executive Order 8802 on June 25, 1941.  </a:t>
            </a: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The order said there “shall be no discrimination in the employment of workers in defense industries or Government because of race, creed, color, or national origin….And it is the duty of employers and of labor organizations…to provide for the full and equitable participation of all workers in defense industries, without discrimination because of race, creed, color, or national origin.” </a:t>
            </a:r>
          </a:p>
          <a:p>
            <a:pPr algn="l">
              <a:lnSpc>
                <a:spcPct val="100000"/>
              </a:lnSpc>
              <a:spcBef>
                <a:spcPts val="1200"/>
              </a:spcBef>
            </a:pPr>
            <a:endPar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Rectangle 10">
            <a:extLst>
              <a:ext uri="{FF2B5EF4-FFF2-40B4-BE49-F238E27FC236}">
                <a16:creationId xmlns:a16="http://schemas.microsoft.com/office/drawing/2014/main" id="{A0D113CD-3774-1B43-B60E-8D80BA0EE1C7}"/>
              </a:ext>
            </a:extLst>
          </p:cNvPr>
          <p:cNvSpPr/>
          <p:nvPr/>
        </p:nvSpPr>
        <p:spPr>
          <a:xfrm>
            <a:off x="5190675" y="2254118"/>
            <a:ext cx="3388088" cy="2302846"/>
          </a:xfrm>
          <a:prstGeom prst="rect">
            <a:avLst/>
          </a:prstGeom>
          <a:solidFill>
            <a:srgbClr val="008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12" name="Picture 11" descr="FEPC photo.jpg">
            <a:extLst>
              <a:ext uri="{FF2B5EF4-FFF2-40B4-BE49-F238E27FC236}">
                <a16:creationId xmlns:a16="http://schemas.microsoft.com/office/drawing/2014/main" id="{C50A977B-D4D6-464F-A830-93D1546BA9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03417" y="2160270"/>
            <a:ext cx="3410949" cy="2302845"/>
          </a:xfrm>
          <a:prstGeom prst="rect">
            <a:avLst/>
          </a:prstGeom>
        </p:spPr>
      </p:pic>
      <p:sp>
        <p:nvSpPr>
          <p:cNvPr id="16" name="Title 2">
            <a:extLst>
              <a:ext uri="{FF2B5EF4-FFF2-40B4-BE49-F238E27FC236}">
                <a16:creationId xmlns:a16="http://schemas.microsoft.com/office/drawing/2014/main" id="{F376D29F-5FEF-9946-9AA4-C785CFE3EC02}"/>
              </a:ext>
            </a:extLst>
          </p:cNvPr>
          <p:cNvSpPr txBox="1">
            <a:spLocks/>
          </p:cNvSpPr>
          <p:nvPr/>
        </p:nvSpPr>
        <p:spPr>
          <a:xfrm>
            <a:off x="960121" y="914400"/>
            <a:ext cx="7200900" cy="748480"/>
          </a:xfrm>
          <a:prstGeom prst="rect">
            <a:avLst/>
          </a:prstGeom>
        </p:spPr>
        <p:txBody>
          <a:bodyPr vert="horz" lIns="68580" tIns="34290" rIns="68580" bIns="34290" rtlCol="0" anchor="t">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100" b="1" dirty="0">
                <a:solidFill>
                  <a:srgbClr val="0089BD"/>
                </a:solidFill>
                <a:latin typeface="Verdana" panose="020B0604030504040204" pitchFamily="34" charset="0"/>
                <a:ea typeface="Verdana" panose="020B0604030504040204" pitchFamily="34" charset="0"/>
                <a:cs typeface="Verdana" panose="020B0604030504040204" pitchFamily="34" charset="0"/>
              </a:rPr>
              <a:t>Executive Order 8802 and</a:t>
            </a:r>
          </a:p>
          <a:p>
            <a:r>
              <a:rPr lang="en-US" sz="2100" b="1" dirty="0">
                <a:solidFill>
                  <a:srgbClr val="0089BD"/>
                </a:solidFill>
                <a:latin typeface="Verdana" panose="020B0604030504040204" pitchFamily="34" charset="0"/>
                <a:ea typeface="Verdana" panose="020B0604030504040204" pitchFamily="34" charset="0"/>
                <a:cs typeface="Verdana" panose="020B0604030504040204" pitchFamily="34" charset="0"/>
              </a:rPr>
              <a:t>the Fair Employment Practices Committee</a:t>
            </a:r>
          </a:p>
        </p:txBody>
      </p:sp>
    </p:spTree>
    <p:extLst>
      <p:ext uri="{BB962C8B-B14F-4D97-AF65-F5344CB8AC3E}">
        <p14:creationId xmlns:p14="http://schemas.microsoft.com/office/powerpoint/2010/main" val="31675537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74EDE2-1E52-5243-9236-771FA2606D67}"/>
              </a:ext>
            </a:extLst>
          </p:cNvPr>
          <p:cNvPicPr>
            <a:picLocks/>
          </p:cNvPicPr>
          <p:nvPr/>
        </p:nvPicPr>
        <p:blipFill>
          <a:blip r:embed="rId2"/>
          <a:srcRect/>
          <a:stretch/>
        </p:blipFill>
        <p:spPr>
          <a:xfrm>
            <a:off x="1" y="0"/>
            <a:ext cx="9143998" cy="6857999"/>
          </a:xfrm>
          <a:prstGeom prst="rect">
            <a:avLst/>
          </a:prstGeom>
        </p:spPr>
      </p:pic>
      <p:sp>
        <p:nvSpPr>
          <p:cNvPr id="18" name="Title 2">
            <a:extLst>
              <a:ext uri="{FF2B5EF4-FFF2-40B4-BE49-F238E27FC236}">
                <a16:creationId xmlns:a16="http://schemas.microsoft.com/office/drawing/2014/main" id="{2CCDEB6D-4118-1845-B419-A64EA1CF5E26}"/>
              </a:ext>
            </a:extLst>
          </p:cNvPr>
          <p:cNvSpPr txBox="1">
            <a:spLocks/>
          </p:cNvSpPr>
          <p:nvPr/>
        </p:nvSpPr>
        <p:spPr>
          <a:xfrm>
            <a:off x="960121" y="914400"/>
            <a:ext cx="7200900" cy="748480"/>
          </a:xfrm>
          <a:prstGeom prst="rect">
            <a:avLst/>
          </a:prstGeom>
        </p:spPr>
        <p:txBody>
          <a:bodyPr vert="horz" lIns="68580" tIns="34290" rIns="68580" bIns="34290" rtlCol="0" anchor="t">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100" b="1" dirty="0">
                <a:solidFill>
                  <a:srgbClr val="0089BD"/>
                </a:solidFill>
                <a:latin typeface="Verdana" panose="020B0604030504040204" pitchFamily="34" charset="0"/>
                <a:ea typeface="Verdana" panose="020B0604030504040204" pitchFamily="34" charset="0"/>
                <a:cs typeface="Verdana" panose="020B0604030504040204" pitchFamily="34" charset="0"/>
              </a:rPr>
              <a:t>Executive Order 8802 and</a:t>
            </a:r>
          </a:p>
          <a:p>
            <a:r>
              <a:rPr lang="en-US" sz="2100" b="1" dirty="0">
                <a:solidFill>
                  <a:srgbClr val="0089BD"/>
                </a:solidFill>
                <a:latin typeface="Verdana" panose="020B0604030504040204" pitchFamily="34" charset="0"/>
                <a:ea typeface="Verdana" panose="020B0604030504040204" pitchFamily="34" charset="0"/>
                <a:cs typeface="Verdana" panose="020B0604030504040204" pitchFamily="34" charset="0"/>
              </a:rPr>
              <a:t>the Fair Employment Practices Committee</a:t>
            </a:r>
          </a:p>
        </p:txBody>
      </p:sp>
      <p:sp>
        <p:nvSpPr>
          <p:cNvPr id="22" name="Content Placeholder 1">
            <a:extLst>
              <a:ext uri="{FF2B5EF4-FFF2-40B4-BE49-F238E27FC236}">
                <a16:creationId xmlns:a16="http://schemas.microsoft.com/office/drawing/2014/main" id="{2ED4D670-6A88-E843-A8C9-8AD6B573EAD1}"/>
              </a:ext>
            </a:extLst>
          </p:cNvPr>
          <p:cNvSpPr txBox="1">
            <a:spLocks/>
          </p:cNvSpPr>
          <p:nvPr/>
        </p:nvSpPr>
        <p:spPr>
          <a:xfrm>
            <a:off x="960121" y="2160270"/>
            <a:ext cx="3931334" cy="371016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1200"/>
              </a:spcBef>
            </a:pP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To enforce this new policy, the Fair Employment Practices Committee (FEPC) was established to investigate complaints of discrimination in any violation of the order. </a:t>
            </a:r>
          </a:p>
        </p:txBody>
      </p:sp>
      <p:sp>
        <p:nvSpPr>
          <p:cNvPr id="19" name="Content Placeholder 1">
            <a:extLst>
              <a:ext uri="{FF2B5EF4-FFF2-40B4-BE49-F238E27FC236}">
                <a16:creationId xmlns:a16="http://schemas.microsoft.com/office/drawing/2014/main" id="{E651E907-A7A6-7E40-9544-5D1913B2BB51}"/>
              </a:ext>
            </a:extLst>
          </p:cNvPr>
          <p:cNvSpPr txBox="1">
            <a:spLocks/>
          </p:cNvSpPr>
          <p:nvPr/>
        </p:nvSpPr>
        <p:spPr>
          <a:xfrm>
            <a:off x="5190674" y="4665786"/>
            <a:ext cx="3365684" cy="777136"/>
          </a:xfrm>
          <a:prstGeom prst="rect">
            <a:avLst/>
          </a:prstGeom>
        </p:spPr>
        <p:txBody>
          <a:bodyPr vert="horz" lIns="68580" tIns="34290" rIns="68580" bIns="34290" rtlCol="0">
            <a:spAutoFit/>
          </a:bodyPr>
          <a:lstStyle>
            <a:defPPr>
              <a:defRPr lang="en-US"/>
            </a:defPPr>
            <a:lvl1pPr indent="0" defTabSz="914400">
              <a:lnSpc>
                <a:spcPct val="100000"/>
              </a:lnSpc>
              <a:spcBef>
                <a:spcPts val="1200"/>
              </a:spcBef>
              <a:buFont typeface="Arial" panose="020B0604020202020204" pitchFamily="34" charset="0"/>
              <a:buNone/>
              <a:defRPr sz="1200">
                <a:solidFill>
                  <a:srgbClr val="0089BD"/>
                </a:solidFill>
                <a:latin typeface="Verdana" panose="020B0604030504040204" pitchFamily="34" charset="0"/>
                <a:ea typeface="Verdana" panose="020B0604030504040204" pitchFamily="34" charset="0"/>
                <a:cs typeface="Verdana" panose="020B0604030504040204" pitchFamily="34" charset="0"/>
              </a:defRPr>
            </a:lvl1pPr>
            <a:lvl2pPr indent="0" algn="ctr" defTabSz="914400">
              <a:lnSpc>
                <a:spcPct val="90000"/>
              </a:lnSpc>
              <a:spcBef>
                <a:spcPts val="500"/>
              </a:spcBef>
              <a:buFont typeface="Arial" panose="020B0604020202020204" pitchFamily="34" charset="0"/>
              <a:buNone/>
              <a:defRPr sz="2000"/>
            </a:lvl2pPr>
            <a:lvl3pPr indent="0" algn="ctr" defTabSz="914400">
              <a:lnSpc>
                <a:spcPct val="90000"/>
              </a:lnSpc>
              <a:spcBef>
                <a:spcPts val="500"/>
              </a:spcBef>
              <a:buFont typeface="Arial" panose="020B0604020202020204" pitchFamily="34" charset="0"/>
              <a:buNone/>
            </a:lvl3pPr>
            <a:lvl4pPr indent="0" algn="ctr" defTabSz="914400">
              <a:lnSpc>
                <a:spcPct val="90000"/>
              </a:lnSpc>
              <a:spcBef>
                <a:spcPts val="500"/>
              </a:spcBef>
              <a:buFont typeface="Arial" panose="020B0604020202020204" pitchFamily="34" charset="0"/>
              <a:buNone/>
              <a:defRPr sz="1600"/>
            </a:lvl4pPr>
            <a:lvl5pPr indent="0" algn="ctr" defTabSz="914400">
              <a:lnSpc>
                <a:spcPct val="90000"/>
              </a:lnSpc>
              <a:spcBef>
                <a:spcPts val="500"/>
              </a:spcBef>
              <a:buFont typeface="Arial" panose="020B0604020202020204" pitchFamily="34" charset="0"/>
              <a:buNone/>
              <a:defRPr sz="1600"/>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r>
              <a:rPr lang="en-US" dirty="0"/>
              <a:t>President Franklin Roosevelt signs Executive Order 8802 </a:t>
            </a:r>
          </a:p>
          <a:p>
            <a:endParaRPr lang="en-US" dirty="0"/>
          </a:p>
        </p:txBody>
      </p:sp>
      <p:sp>
        <p:nvSpPr>
          <p:cNvPr id="20" name="Rectangle 19">
            <a:extLst>
              <a:ext uri="{FF2B5EF4-FFF2-40B4-BE49-F238E27FC236}">
                <a16:creationId xmlns:a16="http://schemas.microsoft.com/office/drawing/2014/main" id="{B3057B6E-6D85-9B4E-B49C-807483852CB1}"/>
              </a:ext>
            </a:extLst>
          </p:cNvPr>
          <p:cNvSpPr/>
          <p:nvPr/>
        </p:nvSpPr>
        <p:spPr>
          <a:xfrm>
            <a:off x="5190675" y="2254118"/>
            <a:ext cx="3388088" cy="2302846"/>
          </a:xfrm>
          <a:prstGeom prst="rect">
            <a:avLst/>
          </a:prstGeom>
          <a:solidFill>
            <a:srgbClr val="008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23" name="Picture 22" descr="FEPC photo.jpg">
            <a:extLst>
              <a:ext uri="{FF2B5EF4-FFF2-40B4-BE49-F238E27FC236}">
                <a16:creationId xmlns:a16="http://schemas.microsoft.com/office/drawing/2014/main" id="{16F56918-063E-404E-828C-A64FF1917D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03417" y="2160270"/>
            <a:ext cx="3410949" cy="2302845"/>
          </a:xfrm>
          <a:prstGeom prst="rect">
            <a:avLst/>
          </a:prstGeom>
        </p:spPr>
      </p:pic>
    </p:spTree>
    <p:extLst>
      <p:ext uri="{BB962C8B-B14F-4D97-AF65-F5344CB8AC3E}">
        <p14:creationId xmlns:p14="http://schemas.microsoft.com/office/powerpoint/2010/main" val="1285322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2B44230-AED4-474B-A712-786845B9A84D}"/>
              </a:ext>
            </a:extLst>
          </p:cNvPr>
          <p:cNvSpPr/>
          <p:nvPr/>
        </p:nvSpPr>
        <p:spPr>
          <a:xfrm>
            <a:off x="-195943" y="-111034"/>
            <a:ext cx="9529354" cy="709313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United We Win.jpg">
            <a:extLst>
              <a:ext uri="{FF2B5EF4-FFF2-40B4-BE49-F238E27FC236}">
                <a16:creationId xmlns:a16="http://schemas.microsoft.com/office/drawing/2014/main" id="{EFE9EBB6-B4F0-E146-BBE2-5CA501E336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8975" y="-111034"/>
            <a:ext cx="5546050" cy="7080068"/>
          </a:xfrm>
          <a:prstGeom prst="rect">
            <a:avLst/>
          </a:prstGeom>
        </p:spPr>
      </p:pic>
    </p:spTree>
    <p:extLst>
      <p:ext uri="{BB962C8B-B14F-4D97-AF65-F5344CB8AC3E}">
        <p14:creationId xmlns:p14="http://schemas.microsoft.com/office/powerpoint/2010/main" val="1549920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A1FD2D-11DE-9541-AE83-B0F5E1F3C5F1}"/>
              </a:ext>
            </a:extLst>
          </p:cNvPr>
          <p:cNvPicPr>
            <a:picLocks/>
          </p:cNvPicPr>
          <p:nvPr/>
        </p:nvPicPr>
        <p:blipFill>
          <a:blip r:embed="rId2"/>
          <a:srcRect/>
          <a:stretch/>
        </p:blipFill>
        <p:spPr>
          <a:xfrm>
            <a:off x="1" y="0"/>
            <a:ext cx="9143998" cy="6857999"/>
          </a:xfrm>
          <a:prstGeom prst="rect">
            <a:avLst/>
          </a:prstGeom>
        </p:spPr>
      </p:pic>
      <p:sp>
        <p:nvSpPr>
          <p:cNvPr id="10" name="Rectangle 9">
            <a:extLst>
              <a:ext uri="{FF2B5EF4-FFF2-40B4-BE49-F238E27FC236}">
                <a16:creationId xmlns:a16="http://schemas.microsoft.com/office/drawing/2014/main" id="{21234B4C-1390-544E-AAA3-28A4A7E49887}"/>
              </a:ext>
            </a:extLst>
          </p:cNvPr>
          <p:cNvSpPr/>
          <p:nvPr/>
        </p:nvSpPr>
        <p:spPr>
          <a:xfrm>
            <a:off x="5186647" y="2291696"/>
            <a:ext cx="2621460" cy="3346546"/>
          </a:xfrm>
          <a:prstGeom prst="rect">
            <a:avLst/>
          </a:prstGeom>
          <a:solidFill>
            <a:srgbClr val="008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11" name="Picture 10" descr="United We Win.jpg">
            <a:extLst>
              <a:ext uri="{FF2B5EF4-FFF2-40B4-BE49-F238E27FC236}">
                <a16:creationId xmlns:a16="http://schemas.microsoft.com/office/drawing/2014/main" id="{FB6871D6-02AA-0948-A74C-679A98A829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99390" y="2197845"/>
            <a:ext cx="2621460" cy="3346546"/>
          </a:xfrm>
          <a:prstGeom prst="rect">
            <a:avLst/>
          </a:prstGeom>
        </p:spPr>
      </p:pic>
      <p:sp>
        <p:nvSpPr>
          <p:cNvPr id="12" name="Title 2">
            <a:extLst>
              <a:ext uri="{FF2B5EF4-FFF2-40B4-BE49-F238E27FC236}">
                <a16:creationId xmlns:a16="http://schemas.microsoft.com/office/drawing/2014/main" id="{F5A499F4-3E3D-7143-9960-68BD0BFBCC1F}"/>
              </a:ext>
            </a:extLst>
          </p:cNvPr>
          <p:cNvSpPr txBox="1">
            <a:spLocks/>
          </p:cNvSpPr>
          <p:nvPr/>
        </p:nvSpPr>
        <p:spPr>
          <a:xfrm>
            <a:off x="960121" y="914400"/>
            <a:ext cx="7200900" cy="748480"/>
          </a:xfrm>
          <a:prstGeom prst="rect">
            <a:avLst/>
          </a:prstGeom>
        </p:spPr>
        <p:txBody>
          <a:bodyPr vert="horz" lIns="68580" tIns="34290" rIns="68580" bIns="34290" rtlCol="0" anchor="t">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100" b="1" dirty="0">
                <a:solidFill>
                  <a:srgbClr val="0089BD"/>
                </a:solidFill>
                <a:latin typeface="Verdana" panose="020B0604030504040204" pitchFamily="34" charset="0"/>
                <a:ea typeface="Verdana" panose="020B0604030504040204" pitchFamily="34" charset="0"/>
                <a:cs typeface="Verdana" panose="020B0604030504040204" pitchFamily="34" charset="0"/>
              </a:rPr>
              <a:t>The Southern Response to FEPC &amp; </a:t>
            </a:r>
          </a:p>
          <a:p>
            <a:r>
              <a:rPr lang="en-US" sz="2100" b="1" dirty="0">
                <a:solidFill>
                  <a:srgbClr val="0089BD"/>
                </a:solidFill>
                <a:latin typeface="Verdana" panose="020B0604030504040204" pitchFamily="34" charset="0"/>
                <a:ea typeface="Verdana" panose="020B0604030504040204" pitchFamily="34" charset="0"/>
                <a:cs typeface="Verdana" panose="020B0604030504040204" pitchFamily="34" charset="0"/>
              </a:rPr>
              <a:t>the “Moral Dilemma”</a:t>
            </a:r>
          </a:p>
        </p:txBody>
      </p:sp>
      <p:sp>
        <p:nvSpPr>
          <p:cNvPr id="3" name="Content Placeholder 1">
            <a:extLst>
              <a:ext uri="{FF2B5EF4-FFF2-40B4-BE49-F238E27FC236}">
                <a16:creationId xmlns:a16="http://schemas.microsoft.com/office/drawing/2014/main" id="{D2D0EFEB-D86C-254E-A2F5-12E85C1A761D}"/>
              </a:ext>
            </a:extLst>
          </p:cNvPr>
          <p:cNvSpPr txBox="1">
            <a:spLocks/>
          </p:cNvSpPr>
          <p:nvPr/>
        </p:nvSpPr>
        <p:spPr>
          <a:xfrm>
            <a:off x="1371600" y="2197845"/>
            <a:ext cx="3200400" cy="3783731"/>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1200"/>
              </a:spcBef>
            </a:pP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The FEPC was resisted in the South.  For example, the governor of Alabama refused to sign any contract that would force him to abandon a policy of segregation.  </a:t>
            </a: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Widespread discrimination continued in many parts of the South. </a:t>
            </a:r>
          </a:p>
        </p:txBody>
      </p:sp>
    </p:spTree>
    <p:extLst>
      <p:ext uri="{BB962C8B-B14F-4D97-AF65-F5344CB8AC3E}">
        <p14:creationId xmlns:p14="http://schemas.microsoft.com/office/powerpoint/2010/main" val="2467720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3C4021-9ACF-2943-9084-DC39989EE782}"/>
              </a:ext>
            </a:extLst>
          </p:cNvPr>
          <p:cNvPicPr>
            <a:picLocks/>
          </p:cNvPicPr>
          <p:nvPr/>
        </p:nvPicPr>
        <p:blipFill>
          <a:blip r:embed="rId2"/>
          <a:srcRect/>
          <a:stretch/>
        </p:blipFill>
        <p:spPr>
          <a:xfrm>
            <a:off x="1" y="0"/>
            <a:ext cx="9143998" cy="6857999"/>
          </a:xfrm>
          <a:prstGeom prst="rect">
            <a:avLst/>
          </a:prstGeom>
        </p:spPr>
      </p:pic>
      <p:sp>
        <p:nvSpPr>
          <p:cNvPr id="10" name="Rectangle 9">
            <a:extLst>
              <a:ext uri="{FF2B5EF4-FFF2-40B4-BE49-F238E27FC236}">
                <a16:creationId xmlns:a16="http://schemas.microsoft.com/office/drawing/2014/main" id="{07B9B24F-D44E-B64A-AEF8-0954C8B79A96}"/>
              </a:ext>
            </a:extLst>
          </p:cNvPr>
          <p:cNvSpPr/>
          <p:nvPr/>
        </p:nvSpPr>
        <p:spPr>
          <a:xfrm>
            <a:off x="5186647" y="2291696"/>
            <a:ext cx="2621460" cy="3346546"/>
          </a:xfrm>
          <a:prstGeom prst="rect">
            <a:avLst/>
          </a:prstGeom>
          <a:solidFill>
            <a:srgbClr val="008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11" name="Picture 10" descr="United We Win.jpg">
            <a:extLst>
              <a:ext uri="{FF2B5EF4-FFF2-40B4-BE49-F238E27FC236}">
                <a16:creationId xmlns:a16="http://schemas.microsoft.com/office/drawing/2014/main" id="{34F7590E-4DC7-B64A-8A59-764932D07D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99390" y="2197845"/>
            <a:ext cx="2621460" cy="3346546"/>
          </a:xfrm>
          <a:prstGeom prst="rect">
            <a:avLst/>
          </a:prstGeom>
        </p:spPr>
      </p:pic>
      <p:sp>
        <p:nvSpPr>
          <p:cNvPr id="3" name="Content Placeholder 1">
            <a:extLst>
              <a:ext uri="{FF2B5EF4-FFF2-40B4-BE49-F238E27FC236}">
                <a16:creationId xmlns:a16="http://schemas.microsoft.com/office/drawing/2014/main" id="{D2D0EFEB-D86C-254E-A2F5-12E85C1A761D}"/>
              </a:ext>
            </a:extLst>
          </p:cNvPr>
          <p:cNvSpPr txBox="1">
            <a:spLocks/>
          </p:cNvSpPr>
          <p:nvPr/>
        </p:nvSpPr>
        <p:spPr>
          <a:xfrm>
            <a:off x="1371600" y="2197845"/>
            <a:ext cx="3200400" cy="3783731"/>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1200"/>
              </a:spcBef>
            </a:pP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America-the “arsenal of free world democracy”-found itself in a severe moral dilemma.  </a:t>
            </a: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The U.S. was giving moral, economic, military, and resource support to nations fighting Nazism, fascism, and Japanese imperialism, yet found itself maintaining discriminatory practices at home. </a:t>
            </a:r>
          </a:p>
        </p:txBody>
      </p:sp>
      <p:sp>
        <p:nvSpPr>
          <p:cNvPr id="12" name="Title 2">
            <a:extLst>
              <a:ext uri="{FF2B5EF4-FFF2-40B4-BE49-F238E27FC236}">
                <a16:creationId xmlns:a16="http://schemas.microsoft.com/office/drawing/2014/main" id="{49B3B10D-416C-0848-A36F-A47F9A23EC51}"/>
              </a:ext>
            </a:extLst>
          </p:cNvPr>
          <p:cNvSpPr txBox="1">
            <a:spLocks/>
          </p:cNvSpPr>
          <p:nvPr/>
        </p:nvSpPr>
        <p:spPr>
          <a:xfrm>
            <a:off x="960121" y="914400"/>
            <a:ext cx="7200900" cy="748480"/>
          </a:xfrm>
          <a:prstGeom prst="rect">
            <a:avLst/>
          </a:prstGeom>
        </p:spPr>
        <p:txBody>
          <a:bodyPr vert="horz" lIns="68580" tIns="34290" rIns="68580" bIns="34290" rtlCol="0" anchor="t">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100" b="1" dirty="0">
                <a:solidFill>
                  <a:srgbClr val="0089BD"/>
                </a:solidFill>
                <a:latin typeface="Verdana" panose="020B0604030504040204" pitchFamily="34" charset="0"/>
                <a:ea typeface="Verdana" panose="020B0604030504040204" pitchFamily="34" charset="0"/>
                <a:cs typeface="Verdana" panose="020B0604030504040204" pitchFamily="34" charset="0"/>
              </a:rPr>
              <a:t>The Southern Response to FEPC &amp; </a:t>
            </a:r>
          </a:p>
          <a:p>
            <a:r>
              <a:rPr lang="en-US" sz="2100" b="1" dirty="0">
                <a:solidFill>
                  <a:srgbClr val="0089BD"/>
                </a:solidFill>
                <a:latin typeface="Verdana" panose="020B0604030504040204" pitchFamily="34" charset="0"/>
                <a:ea typeface="Verdana" panose="020B0604030504040204" pitchFamily="34" charset="0"/>
                <a:cs typeface="Verdana" panose="020B0604030504040204" pitchFamily="34" charset="0"/>
              </a:rPr>
              <a:t>the “Moral Dilemma”</a:t>
            </a:r>
          </a:p>
        </p:txBody>
      </p:sp>
    </p:spTree>
    <p:extLst>
      <p:ext uri="{BB962C8B-B14F-4D97-AF65-F5344CB8AC3E}">
        <p14:creationId xmlns:p14="http://schemas.microsoft.com/office/powerpoint/2010/main" val="33329877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82649FA-588F-9B48-942C-F20F1F8BC6DF}"/>
              </a:ext>
            </a:extLst>
          </p:cNvPr>
          <p:cNvPicPr>
            <a:picLocks/>
          </p:cNvPicPr>
          <p:nvPr/>
        </p:nvPicPr>
        <p:blipFill>
          <a:blip r:embed="rId2"/>
          <a:srcRect/>
          <a:stretch/>
        </p:blipFill>
        <p:spPr>
          <a:xfrm>
            <a:off x="1" y="0"/>
            <a:ext cx="9143998" cy="6857999"/>
          </a:xfrm>
          <a:prstGeom prst="rect">
            <a:avLst/>
          </a:prstGeom>
        </p:spPr>
      </p:pic>
      <p:sp>
        <p:nvSpPr>
          <p:cNvPr id="3" name="Content Placeholder 1">
            <a:extLst>
              <a:ext uri="{FF2B5EF4-FFF2-40B4-BE49-F238E27FC236}">
                <a16:creationId xmlns:a16="http://schemas.microsoft.com/office/drawing/2014/main" id="{D2D0EFEB-D86C-254E-A2F5-12E85C1A761D}"/>
              </a:ext>
            </a:extLst>
          </p:cNvPr>
          <p:cNvSpPr txBox="1">
            <a:spLocks/>
          </p:cNvSpPr>
          <p:nvPr/>
        </p:nvSpPr>
        <p:spPr>
          <a:xfrm>
            <a:off x="1371601" y="2197845"/>
            <a:ext cx="3200400" cy="375485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1200"/>
              </a:spcBef>
            </a:pP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Morale among African Americans remained low in the South, sparking First Lady Eleanor Roosevelt to comment that </a:t>
            </a:r>
            <a:r>
              <a:rPr lang="en-US" sz="14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“the nation cannot expect colored people to feel that the United States is worth defending if the Negro continues to be treated as </a:t>
            </a:r>
            <a:br>
              <a:rPr lang="en-US" sz="14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4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he is now”. </a:t>
            </a:r>
          </a:p>
        </p:txBody>
      </p:sp>
      <p:sp>
        <p:nvSpPr>
          <p:cNvPr id="9" name="Title 2">
            <a:extLst>
              <a:ext uri="{FF2B5EF4-FFF2-40B4-BE49-F238E27FC236}">
                <a16:creationId xmlns:a16="http://schemas.microsoft.com/office/drawing/2014/main" id="{6AAA4DF2-69E3-524B-BADB-2F9FE3C9CBDA}"/>
              </a:ext>
            </a:extLst>
          </p:cNvPr>
          <p:cNvSpPr txBox="1">
            <a:spLocks/>
          </p:cNvSpPr>
          <p:nvPr/>
        </p:nvSpPr>
        <p:spPr>
          <a:xfrm>
            <a:off x="960121" y="914400"/>
            <a:ext cx="7200900" cy="748480"/>
          </a:xfrm>
          <a:prstGeom prst="rect">
            <a:avLst/>
          </a:prstGeom>
        </p:spPr>
        <p:txBody>
          <a:bodyPr vert="horz" lIns="68580" tIns="34290" rIns="68580" bIns="34290" rtlCol="0" anchor="t">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100" b="1" dirty="0">
                <a:solidFill>
                  <a:srgbClr val="0089BD"/>
                </a:solidFill>
                <a:latin typeface="Verdana" panose="020B0604030504040204" pitchFamily="34" charset="0"/>
                <a:ea typeface="Verdana" panose="020B0604030504040204" pitchFamily="34" charset="0"/>
                <a:cs typeface="Verdana" panose="020B0604030504040204" pitchFamily="34" charset="0"/>
              </a:rPr>
              <a:t>The Southern Response to FEPC &amp; </a:t>
            </a:r>
          </a:p>
          <a:p>
            <a:r>
              <a:rPr lang="en-US" sz="2100" b="1" dirty="0">
                <a:solidFill>
                  <a:srgbClr val="0089BD"/>
                </a:solidFill>
                <a:latin typeface="Verdana" panose="020B0604030504040204" pitchFamily="34" charset="0"/>
                <a:ea typeface="Verdana" panose="020B0604030504040204" pitchFamily="34" charset="0"/>
                <a:cs typeface="Verdana" panose="020B0604030504040204" pitchFamily="34" charset="0"/>
              </a:rPr>
              <a:t>the “Moral Dilemma”</a:t>
            </a:r>
          </a:p>
        </p:txBody>
      </p:sp>
      <p:sp>
        <p:nvSpPr>
          <p:cNvPr id="7" name="Rectangle 6">
            <a:extLst>
              <a:ext uri="{FF2B5EF4-FFF2-40B4-BE49-F238E27FC236}">
                <a16:creationId xmlns:a16="http://schemas.microsoft.com/office/drawing/2014/main" id="{311C454A-3BF9-0745-A28B-7B879477B89A}"/>
              </a:ext>
            </a:extLst>
          </p:cNvPr>
          <p:cNvSpPr/>
          <p:nvPr/>
        </p:nvSpPr>
        <p:spPr>
          <a:xfrm>
            <a:off x="5186647" y="2291696"/>
            <a:ext cx="2621460" cy="3346546"/>
          </a:xfrm>
          <a:prstGeom prst="rect">
            <a:avLst/>
          </a:prstGeom>
          <a:solidFill>
            <a:srgbClr val="008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10" name="Picture 9" descr="United We Win.jpg">
            <a:extLst>
              <a:ext uri="{FF2B5EF4-FFF2-40B4-BE49-F238E27FC236}">
                <a16:creationId xmlns:a16="http://schemas.microsoft.com/office/drawing/2014/main" id="{0539C7B0-811D-D04A-9309-2DCCF7DDC8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99390" y="2197845"/>
            <a:ext cx="2621460" cy="3346546"/>
          </a:xfrm>
          <a:prstGeom prst="rect">
            <a:avLst/>
          </a:prstGeom>
        </p:spPr>
      </p:pic>
    </p:spTree>
    <p:extLst>
      <p:ext uri="{BB962C8B-B14F-4D97-AF65-F5344CB8AC3E}">
        <p14:creationId xmlns:p14="http://schemas.microsoft.com/office/powerpoint/2010/main" val="910629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BFC9C0-68DC-9C4C-9B58-ADCF1764F877}"/>
              </a:ext>
            </a:extLst>
          </p:cNvPr>
          <p:cNvPicPr>
            <a:picLocks/>
          </p:cNvPicPr>
          <p:nvPr/>
        </p:nvPicPr>
        <p:blipFill>
          <a:blip r:embed="rId2"/>
          <a:srcRect/>
          <a:stretch/>
        </p:blipFill>
        <p:spPr>
          <a:xfrm>
            <a:off x="1" y="0"/>
            <a:ext cx="9143998" cy="6857999"/>
          </a:xfrm>
          <a:prstGeom prst="rect">
            <a:avLst/>
          </a:prstGeom>
        </p:spPr>
      </p:pic>
      <p:sp>
        <p:nvSpPr>
          <p:cNvPr id="3" name="Content Placeholder 1">
            <a:extLst>
              <a:ext uri="{FF2B5EF4-FFF2-40B4-BE49-F238E27FC236}">
                <a16:creationId xmlns:a16="http://schemas.microsoft.com/office/drawing/2014/main" id="{D2D0EFEB-D86C-254E-A2F5-12E85C1A761D}"/>
              </a:ext>
            </a:extLst>
          </p:cNvPr>
          <p:cNvSpPr txBox="1">
            <a:spLocks/>
          </p:cNvSpPr>
          <p:nvPr/>
        </p:nvSpPr>
        <p:spPr>
          <a:xfrm>
            <a:off x="1371600" y="2197845"/>
            <a:ext cx="3200400" cy="3440397"/>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1200"/>
              </a:spcBef>
            </a:pPr>
            <a:r>
              <a:rPr lang="en-US" sz="1400" i="1" dirty="0">
                <a:solidFill>
                  <a:srgbClr val="0089BD"/>
                </a:solidFill>
                <a:latin typeface="Verdana" panose="020B0604030504040204" pitchFamily="34" charset="0"/>
                <a:ea typeface="Verdana" panose="020B0604030504040204" pitchFamily="34" charset="0"/>
                <a:cs typeface="Verdana" panose="020B0604030504040204" pitchFamily="34" charset="0"/>
              </a:rPr>
              <a:t>“We say glibly that in the United   States of America all men are free and equal, but do we treat them as if they were?... There is religious and racial prejudice everywhere in the land, and if there is a greater obstacle anywhere to the attainment of the teamwork we must have, no one knows what it is.”</a:t>
            </a:r>
            <a:r>
              <a:rPr lang="en-US" sz="1400" dirty="0">
                <a:solidFill>
                  <a:srgbClr val="0089BD"/>
                </a:solidFill>
                <a:latin typeface="Verdana" panose="020B0604030504040204" pitchFamily="34" charset="0"/>
                <a:ea typeface="Verdana" panose="020B0604030504040204" pitchFamily="34" charset="0"/>
                <a:cs typeface="Verdana" panose="020B0604030504040204" pitchFamily="34" charset="0"/>
              </a:rPr>
              <a:t> </a:t>
            </a: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endPar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algn="l">
              <a:lnSpc>
                <a:spcPct val="100000"/>
              </a:lnSpc>
              <a:spcBef>
                <a:spcPts val="1200"/>
              </a:spcBef>
            </a:pP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endParaRPr lang="en-US" sz="14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Rectangle 10">
            <a:extLst>
              <a:ext uri="{FF2B5EF4-FFF2-40B4-BE49-F238E27FC236}">
                <a16:creationId xmlns:a16="http://schemas.microsoft.com/office/drawing/2014/main" id="{DD812C62-0492-D44D-BA75-BC1E54D11A94}"/>
              </a:ext>
            </a:extLst>
          </p:cNvPr>
          <p:cNvSpPr/>
          <p:nvPr/>
        </p:nvSpPr>
        <p:spPr>
          <a:xfrm>
            <a:off x="5186647" y="2291696"/>
            <a:ext cx="2621460" cy="3346546"/>
          </a:xfrm>
          <a:prstGeom prst="rect">
            <a:avLst/>
          </a:prstGeom>
          <a:solidFill>
            <a:srgbClr val="008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9" name="Title 2">
            <a:extLst>
              <a:ext uri="{FF2B5EF4-FFF2-40B4-BE49-F238E27FC236}">
                <a16:creationId xmlns:a16="http://schemas.microsoft.com/office/drawing/2014/main" id="{6AAA4DF2-69E3-524B-BADB-2F9FE3C9CBDA}"/>
              </a:ext>
            </a:extLst>
          </p:cNvPr>
          <p:cNvSpPr txBox="1">
            <a:spLocks/>
          </p:cNvSpPr>
          <p:nvPr/>
        </p:nvSpPr>
        <p:spPr>
          <a:xfrm>
            <a:off x="960121" y="914400"/>
            <a:ext cx="7200900" cy="748480"/>
          </a:xfrm>
          <a:prstGeom prst="rect">
            <a:avLst/>
          </a:prstGeom>
        </p:spPr>
        <p:txBody>
          <a:bodyPr vert="horz" lIns="68580" tIns="34290" rIns="68580" bIns="34290" rtlCol="0" anchor="t">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100" b="1" dirty="0">
                <a:solidFill>
                  <a:srgbClr val="0089BD"/>
                </a:solidFill>
                <a:latin typeface="Verdana" panose="020B0604030504040204" pitchFamily="34" charset="0"/>
                <a:ea typeface="Verdana" panose="020B0604030504040204" pitchFamily="34" charset="0"/>
                <a:cs typeface="Verdana" panose="020B0604030504040204" pitchFamily="34" charset="0"/>
              </a:rPr>
              <a:t>The Southern Response to FEPC &amp; </a:t>
            </a:r>
          </a:p>
          <a:p>
            <a:r>
              <a:rPr lang="en-US" sz="2100" b="1" dirty="0">
                <a:solidFill>
                  <a:srgbClr val="0089BD"/>
                </a:solidFill>
                <a:latin typeface="Verdana" panose="020B0604030504040204" pitchFamily="34" charset="0"/>
                <a:ea typeface="Verdana" panose="020B0604030504040204" pitchFamily="34" charset="0"/>
                <a:cs typeface="Verdana" panose="020B0604030504040204" pitchFamily="34" charset="0"/>
              </a:rPr>
              <a:t>the “Moral Dilemma”</a:t>
            </a:r>
          </a:p>
        </p:txBody>
      </p:sp>
      <p:pic>
        <p:nvPicPr>
          <p:cNvPr id="12" name="Picture 11" descr="United We Win.jpg">
            <a:extLst>
              <a:ext uri="{FF2B5EF4-FFF2-40B4-BE49-F238E27FC236}">
                <a16:creationId xmlns:a16="http://schemas.microsoft.com/office/drawing/2014/main" id="{54DB9FC6-BD0B-3C48-9730-82929F6888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99390" y="2197845"/>
            <a:ext cx="2621460" cy="3346546"/>
          </a:xfrm>
          <a:prstGeom prst="rect">
            <a:avLst/>
          </a:prstGeom>
        </p:spPr>
      </p:pic>
      <p:sp>
        <p:nvSpPr>
          <p:cNvPr id="2" name="Rectangle 1">
            <a:extLst>
              <a:ext uri="{FF2B5EF4-FFF2-40B4-BE49-F238E27FC236}">
                <a16:creationId xmlns:a16="http://schemas.microsoft.com/office/drawing/2014/main" id="{ADC29223-8E7D-EF4F-BEBE-9BB3E880E681}"/>
              </a:ext>
            </a:extLst>
          </p:cNvPr>
          <p:cNvSpPr/>
          <p:nvPr/>
        </p:nvSpPr>
        <p:spPr>
          <a:xfrm>
            <a:off x="2092749" y="4483321"/>
            <a:ext cx="4572000" cy="738664"/>
          </a:xfrm>
          <a:prstGeom prst="rect">
            <a:avLst/>
          </a:prstGeom>
        </p:spPr>
        <p:txBody>
          <a:bodyPr>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Arthur Upham Pope, </a:t>
            </a: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Chairman, Committee</a:t>
            </a: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for National Morale </a:t>
            </a:r>
            <a:endParaRPr lang="en-US" sz="1400" dirty="0"/>
          </a:p>
        </p:txBody>
      </p:sp>
    </p:spTree>
    <p:extLst>
      <p:ext uri="{BB962C8B-B14F-4D97-AF65-F5344CB8AC3E}">
        <p14:creationId xmlns:p14="http://schemas.microsoft.com/office/powerpoint/2010/main" val="4926487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DA2AF1-0274-504E-8DCC-0C2CAE8DBEB5}"/>
              </a:ext>
            </a:extLst>
          </p:cNvPr>
          <p:cNvSpPr/>
          <p:nvPr/>
        </p:nvSpPr>
        <p:spPr>
          <a:xfrm>
            <a:off x="-195943" y="-111034"/>
            <a:ext cx="9529354" cy="709313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raft.jpeg">
            <a:extLst>
              <a:ext uri="{FF2B5EF4-FFF2-40B4-BE49-F238E27FC236}">
                <a16:creationId xmlns:a16="http://schemas.microsoft.com/office/drawing/2014/main" id="{338CC1DD-51D4-F64E-A372-408401907708}"/>
              </a:ext>
            </a:extLst>
          </p:cNvPr>
          <p:cNvPicPr>
            <a:picLocks noChangeAspect="1"/>
          </p:cNvPicPr>
          <p:nvPr/>
        </p:nvPicPr>
        <p:blipFill>
          <a:blip r:embed="rId3"/>
          <a:stretch>
            <a:fillRect/>
          </a:stretch>
        </p:blipFill>
        <p:spPr>
          <a:xfrm>
            <a:off x="1224643" y="1277128"/>
            <a:ext cx="6694714" cy="4303744"/>
          </a:xfrm>
          <a:prstGeom prst="rect">
            <a:avLst/>
          </a:prstGeom>
        </p:spPr>
      </p:pic>
    </p:spTree>
    <p:extLst>
      <p:ext uri="{BB962C8B-B14F-4D97-AF65-F5344CB8AC3E}">
        <p14:creationId xmlns:p14="http://schemas.microsoft.com/office/powerpoint/2010/main" val="16380026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3670AF2-0D06-A444-89D2-73F366A1D823}"/>
              </a:ext>
            </a:extLst>
          </p:cNvPr>
          <p:cNvPicPr>
            <a:picLocks/>
          </p:cNvPicPr>
          <p:nvPr/>
        </p:nvPicPr>
        <p:blipFill>
          <a:blip r:embed="rId2"/>
          <a:srcRect/>
          <a:stretch/>
        </p:blipFill>
        <p:spPr>
          <a:xfrm>
            <a:off x="1" y="0"/>
            <a:ext cx="9143998" cy="6857999"/>
          </a:xfrm>
          <a:prstGeom prst="rect">
            <a:avLst/>
          </a:prstGeom>
        </p:spPr>
      </p:pic>
      <p:sp>
        <p:nvSpPr>
          <p:cNvPr id="14" name="Content Placeholder 1">
            <a:extLst>
              <a:ext uri="{FF2B5EF4-FFF2-40B4-BE49-F238E27FC236}">
                <a16:creationId xmlns:a16="http://schemas.microsoft.com/office/drawing/2014/main" id="{6B0D410B-ADCA-4147-8BC9-2974DE42A4FC}"/>
              </a:ext>
            </a:extLst>
          </p:cNvPr>
          <p:cNvSpPr txBox="1">
            <a:spLocks/>
          </p:cNvSpPr>
          <p:nvPr/>
        </p:nvSpPr>
        <p:spPr>
          <a:xfrm>
            <a:off x="605017" y="4576097"/>
            <a:ext cx="2932398" cy="592470"/>
          </a:xfrm>
          <a:prstGeom prst="rect">
            <a:avLst/>
          </a:prstGeom>
        </p:spPr>
        <p:txBody>
          <a:bodyPr vert="horz" wrap="square" lIns="68580" tIns="34290" rIns="68580" bIns="34290" rtlCol="0">
            <a:spAutoFit/>
          </a:bodyPr>
          <a:lstStyle>
            <a:defPPr>
              <a:defRPr lang="en-US"/>
            </a:defPPr>
            <a:lvl1pPr indent="0" algn="r" defTabSz="914400">
              <a:lnSpc>
                <a:spcPct val="100000"/>
              </a:lnSpc>
              <a:spcBef>
                <a:spcPts val="1200"/>
              </a:spcBef>
              <a:buFont typeface="Arial" panose="020B0604020202020204" pitchFamily="34" charset="0"/>
              <a:buNone/>
              <a:defRPr sz="1200">
                <a:solidFill>
                  <a:srgbClr val="0089BD"/>
                </a:solidFill>
                <a:latin typeface="Verdana" panose="020B0604030504040204" pitchFamily="34" charset="0"/>
                <a:ea typeface="Verdana" panose="020B0604030504040204" pitchFamily="34" charset="0"/>
                <a:cs typeface="Verdana" panose="020B0604030504040204" pitchFamily="34" charset="0"/>
              </a:defRPr>
            </a:lvl1pPr>
            <a:lvl2pPr indent="0" algn="ctr" defTabSz="914400">
              <a:lnSpc>
                <a:spcPct val="90000"/>
              </a:lnSpc>
              <a:spcBef>
                <a:spcPts val="500"/>
              </a:spcBef>
              <a:buFont typeface="Arial" panose="020B0604020202020204" pitchFamily="34" charset="0"/>
              <a:buNone/>
              <a:defRPr sz="2000"/>
            </a:lvl2pPr>
            <a:lvl3pPr indent="0" algn="ctr" defTabSz="914400">
              <a:lnSpc>
                <a:spcPct val="90000"/>
              </a:lnSpc>
              <a:spcBef>
                <a:spcPts val="500"/>
              </a:spcBef>
              <a:buFont typeface="Arial" panose="020B0604020202020204" pitchFamily="34" charset="0"/>
              <a:buNone/>
            </a:lvl3pPr>
            <a:lvl4pPr indent="0" algn="ctr" defTabSz="914400">
              <a:lnSpc>
                <a:spcPct val="90000"/>
              </a:lnSpc>
              <a:spcBef>
                <a:spcPts val="500"/>
              </a:spcBef>
              <a:buFont typeface="Arial" panose="020B0604020202020204" pitchFamily="34" charset="0"/>
              <a:buNone/>
              <a:defRPr sz="1600"/>
            </a:lvl4pPr>
            <a:lvl5pPr indent="0" algn="ctr" defTabSz="914400">
              <a:lnSpc>
                <a:spcPct val="90000"/>
              </a:lnSpc>
              <a:spcBef>
                <a:spcPts val="500"/>
              </a:spcBef>
              <a:buFont typeface="Arial" panose="020B0604020202020204" pitchFamily="34" charset="0"/>
              <a:buNone/>
              <a:defRPr sz="1600"/>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algn="l"/>
            <a:r>
              <a:rPr lang="en-US" dirty="0"/>
              <a:t>Military draft card, World War II </a:t>
            </a:r>
          </a:p>
          <a:p>
            <a:pPr algn="l"/>
            <a:endParaRPr lang="en-US" dirty="0"/>
          </a:p>
        </p:txBody>
      </p:sp>
      <p:sp>
        <p:nvSpPr>
          <p:cNvPr id="12" name="Content Placeholder 1">
            <a:extLst>
              <a:ext uri="{FF2B5EF4-FFF2-40B4-BE49-F238E27FC236}">
                <a16:creationId xmlns:a16="http://schemas.microsoft.com/office/drawing/2014/main" id="{8F284C47-97F6-B348-B23A-2DF96D53DD36}"/>
              </a:ext>
            </a:extLst>
          </p:cNvPr>
          <p:cNvSpPr txBox="1">
            <a:spLocks/>
          </p:cNvSpPr>
          <p:nvPr/>
        </p:nvSpPr>
        <p:spPr>
          <a:xfrm>
            <a:off x="4456422" y="2262769"/>
            <a:ext cx="4082561" cy="4165531"/>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1200"/>
              </a:spcBef>
            </a:pP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By 1942 conservative industrialists in the South began to pressure Selective Service boards to give deferments to farm workers, who were in short supply. </a:t>
            </a: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Some boards also threatened to draft Mexican farm workers who did not work for a dollar a day!  </a:t>
            </a: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This power was made law by the (Sen. Millard) Tydings Amendment, which gave selective service boards the legal basis to draft or defer farm workers. </a:t>
            </a:r>
          </a:p>
          <a:p>
            <a:pPr marL="257172" indent="-257172" algn="l">
              <a:lnSpc>
                <a:spcPct val="100000"/>
              </a:lnSpc>
              <a:spcBef>
                <a:spcPts val="1200"/>
              </a:spcBef>
              <a:buFont typeface="Arial" panose="020B0604020202020204" pitchFamily="34" charset="0"/>
              <a:buChar char="•"/>
            </a:pPr>
            <a:endPar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3" name="Rectangle 12">
            <a:extLst>
              <a:ext uri="{FF2B5EF4-FFF2-40B4-BE49-F238E27FC236}">
                <a16:creationId xmlns:a16="http://schemas.microsoft.com/office/drawing/2014/main" id="{DDDF7B81-EB6E-544B-809C-C871F7C586B7}"/>
              </a:ext>
            </a:extLst>
          </p:cNvPr>
          <p:cNvSpPr/>
          <p:nvPr/>
        </p:nvSpPr>
        <p:spPr>
          <a:xfrm>
            <a:off x="630617" y="2202733"/>
            <a:ext cx="3480410" cy="2237407"/>
          </a:xfrm>
          <a:prstGeom prst="rect">
            <a:avLst/>
          </a:prstGeom>
          <a:solidFill>
            <a:srgbClr val="008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7" name="Picture 6" descr="Draft.jpeg">
            <a:extLst>
              <a:ext uri="{FF2B5EF4-FFF2-40B4-BE49-F238E27FC236}">
                <a16:creationId xmlns:a16="http://schemas.microsoft.com/office/drawing/2014/main" id="{ED11A2FF-59A2-9E41-B115-709325D09FBF}"/>
              </a:ext>
            </a:extLst>
          </p:cNvPr>
          <p:cNvPicPr>
            <a:picLocks noChangeAspect="1"/>
          </p:cNvPicPr>
          <p:nvPr/>
        </p:nvPicPr>
        <p:blipFill>
          <a:blip r:embed="rId3"/>
          <a:stretch>
            <a:fillRect/>
          </a:stretch>
        </p:blipFill>
        <p:spPr>
          <a:xfrm>
            <a:off x="743361" y="2108882"/>
            <a:ext cx="3480411" cy="2237407"/>
          </a:xfrm>
          <a:prstGeom prst="rect">
            <a:avLst/>
          </a:prstGeom>
        </p:spPr>
      </p:pic>
      <p:sp>
        <p:nvSpPr>
          <p:cNvPr id="15" name="Title 2">
            <a:extLst>
              <a:ext uri="{FF2B5EF4-FFF2-40B4-BE49-F238E27FC236}">
                <a16:creationId xmlns:a16="http://schemas.microsoft.com/office/drawing/2014/main" id="{6FBBD04E-B6C9-A245-ABD9-273136F94EA0}"/>
              </a:ext>
            </a:extLst>
          </p:cNvPr>
          <p:cNvSpPr txBox="1">
            <a:spLocks/>
          </p:cNvSpPr>
          <p:nvPr/>
        </p:nvSpPr>
        <p:spPr>
          <a:xfrm>
            <a:off x="960121" y="914400"/>
            <a:ext cx="7200900" cy="748480"/>
          </a:xfrm>
          <a:prstGeom prst="rect">
            <a:avLst/>
          </a:prstGeom>
        </p:spPr>
        <p:txBody>
          <a:bodyPr vert="horz" lIns="68580" tIns="34290" rIns="68580" bIns="34290" rtlCol="0" anchor="t">
            <a:normAutofit fontScale="97500"/>
          </a:bodyPr>
          <a:lstStyle>
            <a:defPPr>
              <a:defRPr lang="en-US"/>
            </a:defPPr>
            <a:lvl1pPr algn="ctr" defTabSz="914400">
              <a:lnSpc>
                <a:spcPct val="90000"/>
              </a:lnSpc>
              <a:spcBef>
                <a:spcPct val="0"/>
              </a:spcBef>
              <a:buNone/>
              <a:defRPr sz="2000" b="1">
                <a:solidFill>
                  <a:srgbClr val="0089BD"/>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The Cold Reality of the Tydings Amendment</a:t>
            </a:r>
          </a:p>
          <a:p>
            <a:endParaRPr lang="en-US" dirty="0"/>
          </a:p>
        </p:txBody>
      </p:sp>
    </p:spTree>
    <p:extLst>
      <p:ext uri="{BB962C8B-B14F-4D97-AF65-F5344CB8AC3E}">
        <p14:creationId xmlns:p14="http://schemas.microsoft.com/office/powerpoint/2010/main" val="24257706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1F4E5F1-F76F-B54C-8BE6-EDF9918491D9}"/>
              </a:ext>
            </a:extLst>
          </p:cNvPr>
          <p:cNvPicPr>
            <a:picLocks/>
          </p:cNvPicPr>
          <p:nvPr/>
        </p:nvPicPr>
        <p:blipFill>
          <a:blip r:embed="rId2"/>
          <a:srcRect/>
          <a:stretch/>
        </p:blipFill>
        <p:spPr>
          <a:xfrm>
            <a:off x="1" y="0"/>
            <a:ext cx="9143998" cy="6857999"/>
          </a:xfrm>
          <a:prstGeom prst="rect">
            <a:avLst/>
          </a:prstGeom>
        </p:spPr>
      </p:pic>
      <p:sp>
        <p:nvSpPr>
          <p:cNvPr id="14" name="Content Placeholder 1">
            <a:extLst>
              <a:ext uri="{FF2B5EF4-FFF2-40B4-BE49-F238E27FC236}">
                <a16:creationId xmlns:a16="http://schemas.microsoft.com/office/drawing/2014/main" id="{94BF6EDB-F7E9-9F43-9577-CD0E71D89BC7}"/>
              </a:ext>
            </a:extLst>
          </p:cNvPr>
          <p:cNvSpPr txBox="1">
            <a:spLocks/>
          </p:cNvSpPr>
          <p:nvPr/>
        </p:nvSpPr>
        <p:spPr>
          <a:xfrm>
            <a:off x="4456422" y="2262769"/>
            <a:ext cx="3998737" cy="4165531"/>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1200"/>
              </a:spcBef>
            </a:pP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The unfair nature of this law would be ruled unconstitutional today, but such was the power of the South that employers operated with impunity to secure their needed workers.</a:t>
            </a: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African American and Latino workers viewed these laws as a continuation of discrimination and a type of plantation system wedded to Jim Crow. </a:t>
            </a:r>
          </a:p>
          <a:p>
            <a:pPr marL="257172" indent="-257172" algn="l">
              <a:lnSpc>
                <a:spcPct val="100000"/>
              </a:lnSpc>
              <a:spcBef>
                <a:spcPts val="1200"/>
              </a:spcBef>
              <a:buFont typeface="Arial" panose="020B0604020202020204" pitchFamily="34" charset="0"/>
              <a:buChar char="•"/>
            </a:pPr>
            <a:endPar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Title 2">
            <a:extLst>
              <a:ext uri="{FF2B5EF4-FFF2-40B4-BE49-F238E27FC236}">
                <a16:creationId xmlns:a16="http://schemas.microsoft.com/office/drawing/2014/main" id="{200DC004-2D1B-534A-A4BE-0CE0F499D4C5}"/>
              </a:ext>
            </a:extLst>
          </p:cNvPr>
          <p:cNvSpPr txBox="1">
            <a:spLocks/>
          </p:cNvSpPr>
          <p:nvPr/>
        </p:nvSpPr>
        <p:spPr>
          <a:xfrm>
            <a:off x="960121" y="914400"/>
            <a:ext cx="7200900" cy="748480"/>
          </a:xfrm>
          <a:prstGeom prst="rect">
            <a:avLst/>
          </a:prstGeom>
        </p:spPr>
        <p:txBody>
          <a:bodyPr vert="horz" lIns="68580" tIns="34290" rIns="68580" bIns="34290" rtlCol="0" anchor="t">
            <a:normAutofit fontScale="97500"/>
          </a:bodyPr>
          <a:lstStyle>
            <a:defPPr>
              <a:defRPr lang="en-US"/>
            </a:defPPr>
            <a:lvl1pPr algn="ctr" defTabSz="914400">
              <a:lnSpc>
                <a:spcPct val="90000"/>
              </a:lnSpc>
              <a:spcBef>
                <a:spcPct val="0"/>
              </a:spcBef>
              <a:buNone/>
              <a:defRPr sz="2000" b="1">
                <a:solidFill>
                  <a:srgbClr val="0089BD"/>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The Cold Reality of the Tydings Amendment</a:t>
            </a:r>
          </a:p>
          <a:p>
            <a:endParaRPr lang="en-US" dirty="0"/>
          </a:p>
        </p:txBody>
      </p:sp>
      <p:sp>
        <p:nvSpPr>
          <p:cNvPr id="8" name="Content Placeholder 1">
            <a:extLst>
              <a:ext uri="{FF2B5EF4-FFF2-40B4-BE49-F238E27FC236}">
                <a16:creationId xmlns:a16="http://schemas.microsoft.com/office/drawing/2014/main" id="{487F9492-3899-0248-8981-F625F2BD0CBF}"/>
              </a:ext>
            </a:extLst>
          </p:cNvPr>
          <p:cNvSpPr txBox="1">
            <a:spLocks/>
          </p:cNvSpPr>
          <p:nvPr/>
        </p:nvSpPr>
        <p:spPr>
          <a:xfrm>
            <a:off x="605017" y="4576097"/>
            <a:ext cx="2932398" cy="592470"/>
          </a:xfrm>
          <a:prstGeom prst="rect">
            <a:avLst/>
          </a:prstGeom>
        </p:spPr>
        <p:txBody>
          <a:bodyPr vert="horz" wrap="square" lIns="68580" tIns="34290" rIns="68580" bIns="34290" rtlCol="0">
            <a:spAutoFit/>
          </a:bodyPr>
          <a:lstStyle>
            <a:defPPr>
              <a:defRPr lang="en-US"/>
            </a:defPPr>
            <a:lvl1pPr indent="0" algn="r" defTabSz="914400">
              <a:lnSpc>
                <a:spcPct val="100000"/>
              </a:lnSpc>
              <a:spcBef>
                <a:spcPts val="1200"/>
              </a:spcBef>
              <a:buFont typeface="Arial" panose="020B0604020202020204" pitchFamily="34" charset="0"/>
              <a:buNone/>
              <a:defRPr sz="1200">
                <a:solidFill>
                  <a:srgbClr val="0089BD"/>
                </a:solidFill>
                <a:latin typeface="Verdana" panose="020B0604030504040204" pitchFamily="34" charset="0"/>
                <a:ea typeface="Verdana" panose="020B0604030504040204" pitchFamily="34" charset="0"/>
                <a:cs typeface="Verdana" panose="020B0604030504040204" pitchFamily="34" charset="0"/>
              </a:defRPr>
            </a:lvl1pPr>
            <a:lvl2pPr indent="0" algn="ctr" defTabSz="914400">
              <a:lnSpc>
                <a:spcPct val="90000"/>
              </a:lnSpc>
              <a:spcBef>
                <a:spcPts val="500"/>
              </a:spcBef>
              <a:buFont typeface="Arial" panose="020B0604020202020204" pitchFamily="34" charset="0"/>
              <a:buNone/>
              <a:defRPr sz="2000"/>
            </a:lvl2pPr>
            <a:lvl3pPr indent="0" algn="ctr" defTabSz="914400">
              <a:lnSpc>
                <a:spcPct val="90000"/>
              </a:lnSpc>
              <a:spcBef>
                <a:spcPts val="500"/>
              </a:spcBef>
              <a:buFont typeface="Arial" panose="020B0604020202020204" pitchFamily="34" charset="0"/>
              <a:buNone/>
            </a:lvl3pPr>
            <a:lvl4pPr indent="0" algn="ctr" defTabSz="914400">
              <a:lnSpc>
                <a:spcPct val="90000"/>
              </a:lnSpc>
              <a:spcBef>
                <a:spcPts val="500"/>
              </a:spcBef>
              <a:buFont typeface="Arial" panose="020B0604020202020204" pitchFamily="34" charset="0"/>
              <a:buNone/>
              <a:defRPr sz="1600"/>
            </a:lvl4pPr>
            <a:lvl5pPr indent="0" algn="ctr" defTabSz="914400">
              <a:lnSpc>
                <a:spcPct val="90000"/>
              </a:lnSpc>
              <a:spcBef>
                <a:spcPts val="500"/>
              </a:spcBef>
              <a:buFont typeface="Arial" panose="020B0604020202020204" pitchFamily="34" charset="0"/>
              <a:buNone/>
              <a:defRPr sz="1600"/>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algn="l"/>
            <a:r>
              <a:rPr lang="en-US" dirty="0"/>
              <a:t>Military draft card, World War II </a:t>
            </a:r>
          </a:p>
          <a:p>
            <a:pPr algn="l"/>
            <a:endParaRPr lang="en-US" dirty="0"/>
          </a:p>
        </p:txBody>
      </p:sp>
      <p:sp>
        <p:nvSpPr>
          <p:cNvPr id="9" name="Rectangle 8">
            <a:extLst>
              <a:ext uri="{FF2B5EF4-FFF2-40B4-BE49-F238E27FC236}">
                <a16:creationId xmlns:a16="http://schemas.microsoft.com/office/drawing/2014/main" id="{D67ABFA4-60D0-8045-B4B8-414C321734B3}"/>
              </a:ext>
            </a:extLst>
          </p:cNvPr>
          <p:cNvSpPr/>
          <p:nvPr/>
        </p:nvSpPr>
        <p:spPr>
          <a:xfrm>
            <a:off x="630617" y="2202733"/>
            <a:ext cx="3480410" cy="2237407"/>
          </a:xfrm>
          <a:prstGeom prst="rect">
            <a:avLst/>
          </a:prstGeom>
          <a:solidFill>
            <a:srgbClr val="008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10" name="Picture 9" descr="Draft.jpeg">
            <a:extLst>
              <a:ext uri="{FF2B5EF4-FFF2-40B4-BE49-F238E27FC236}">
                <a16:creationId xmlns:a16="http://schemas.microsoft.com/office/drawing/2014/main" id="{33DB210D-2D25-BC41-9B46-58871976F2D2}"/>
              </a:ext>
            </a:extLst>
          </p:cNvPr>
          <p:cNvPicPr>
            <a:picLocks noChangeAspect="1"/>
          </p:cNvPicPr>
          <p:nvPr/>
        </p:nvPicPr>
        <p:blipFill>
          <a:blip r:embed="rId3"/>
          <a:stretch>
            <a:fillRect/>
          </a:stretch>
        </p:blipFill>
        <p:spPr>
          <a:xfrm>
            <a:off x="743361" y="2108882"/>
            <a:ext cx="3480411" cy="2237407"/>
          </a:xfrm>
          <a:prstGeom prst="rect">
            <a:avLst/>
          </a:prstGeom>
        </p:spPr>
      </p:pic>
    </p:spTree>
    <p:extLst>
      <p:ext uri="{BB962C8B-B14F-4D97-AF65-F5344CB8AC3E}">
        <p14:creationId xmlns:p14="http://schemas.microsoft.com/office/powerpoint/2010/main" val="1450160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7BFFD2-C1B3-7A4D-AD12-C118886E33FB}"/>
              </a:ext>
            </a:extLst>
          </p:cNvPr>
          <p:cNvSpPr/>
          <p:nvPr/>
        </p:nvSpPr>
        <p:spPr>
          <a:xfrm>
            <a:off x="-195943" y="-111034"/>
            <a:ext cx="9529354" cy="709313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5E4701F-2F0C-0F48-AB81-F8C88383A8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00200"/>
            <a:ext cx="9144000" cy="3657600"/>
          </a:xfrm>
          <a:prstGeom prst="rect">
            <a:avLst/>
          </a:prstGeom>
        </p:spPr>
      </p:pic>
    </p:spTree>
    <p:extLst>
      <p:ext uri="{BB962C8B-B14F-4D97-AF65-F5344CB8AC3E}">
        <p14:creationId xmlns:p14="http://schemas.microsoft.com/office/powerpoint/2010/main" val="3806189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16E6A20-12F6-304E-9537-A44785B5512E}"/>
              </a:ext>
            </a:extLst>
          </p:cNvPr>
          <p:cNvSpPr/>
          <p:nvPr/>
        </p:nvSpPr>
        <p:spPr>
          <a:xfrm>
            <a:off x="-195943" y="-111034"/>
            <a:ext cx="9529354" cy="709313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acks WW2.jpg">
            <a:extLst>
              <a:ext uri="{FF2B5EF4-FFF2-40B4-BE49-F238E27FC236}">
                <a16:creationId xmlns:a16="http://schemas.microsoft.com/office/drawing/2014/main" id="{BE29106C-F736-C246-87D2-6212DF14AF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5795" y="572987"/>
            <a:ext cx="8052410" cy="5712026"/>
          </a:xfrm>
          <a:prstGeom prst="rect">
            <a:avLst/>
          </a:prstGeom>
        </p:spPr>
      </p:pic>
    </p:spTree>
    <p:extLst>
      <p:ext uri="{BB962C8B-B14F-4D97-AF65-F5344CB8AC3E}">
        <p14:creationId xmlns:p14="http://schemas.microsoft.com/office/powerpoint/2010/main" val="632181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D383495-BDA1-884B-8F89-6EBDDED06B1F}"/>
              </a:ext>
            </a:extLst>
          </p:cNvPr>
          <p:cNvPicPr>
            <a:picLocks/>
          </p:cNvPicPr>
          <p:nvPr/>
        </p:nvPicPr>
        <p:blipFill>
          <a:blip r:embed="rId2"/>
          <a:srcRect/>
          <a:stretch/>
        </p:blipFill>
        <p:spPr>
          <a:xfrm>
            <a:off x="2" y="-495517"/>
            <a:ext cx="9143998" cy="6857999"/>
          </a:xfrm>
          <a:prstGeom prst="rect">
            <a:avLst/>
          </a:prstGeom>
        </p:spPr>
      </p:pic>
      <p:sp>
        <p:nvSpPr>
          <p:cNvPr id="14" name="Content Placeholder 1">
            <a:extLst>
              <a:ext uri="{FF2B5EF4-FFF2-40B4-BE49-F238E27FC236}">
                <a16:creationId xmlns:a16="http://schemas.microsoft.com/office/drawing/2014/main" id="{7B77E8BE-BC1D-3141-883A-340175FED0B7}"/>
              </a:ext>
            </a:extLst>
          </p:cNvPr>
          <p:cNvSpPr txBox="1">
            <a:spLocks/>
          </p:cNvSpPr>
          <p:nvPr/>
        </p:nvSpPr>
        <p:spPr>
          <a:xfrm>
            <a:off x="4560571" y="2262769"/>
            <a:ext cx="3747233" cy="4204205"/>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1200"/>
              </a:spcBef>
            </a:pP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While African Americans gave generous support to the war effort, such as purchasing bonds,  the hiring of black workers was inconsistent and, in the South-in particular-rife with discrimination and exclusion, paired with preferential hiring of whites. </a:t>
            </a:r>
          </a:p>
          <a:p>
            <a:pPr marL="257172" indent="-257172" algn="l">
              <a:lnSpc>
                <a:spcPct val="100000"/>
              </a:lnSpc>
              <a:spcBef>
                <a:spcPts val="1200"/>
              </a:spcBef>
              <a:buFont typeface="Arial" panose="020B0604020202020204" pitchFamily="34" charset="0"/>
              <a:buChar char="•"/>
            </a:pPr>
            <a:endPar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Content Placeholder 1">
            <a:extLst>
              <a:ext uri="{FF2B5EF4-FFF2-40B4-BE49-F238E27FC236}">
                <a16:creationId xmlns:a16="http://schemas.microsoft.com/office/drawing/2014/main" id="{E131677E-7399-904B-8C60-37619738D6F3}"/>
              </a:ext>
            </a:extLst>
          </p:cNvPr>
          <p:cNvSpPr txBox="1">
            <a:spLocks/>
          </p:cNvSpPr>
          <p:nvPr/>
        </p:nvSpPr>
        <p:spPr>
          <a:xfrm>
            <a:off x="960119" y="4620085"/>
            <a:ext cx="3252089" cy="1331134"/>
          </a:xfrm>
          <a:prstGeom prst="rect">
            <a:avLst/>
          </a:prstGeom>
        </p:spPr>
        <p:txBody>
          <a:bodyPr vert="horz" wrap="square" lIns="68580" tIns="34290" rIns="68580" bIns="34290" rtlCol="0">
            <a:spAutoFit/>
          </a:bodyPr>
          <a:lstStyle>
            <a:defPPr>
              <a:defRPr lang="en-US"/>
            </a:defPPr>
            <a:lvl1pPr indent="0" algn="r" defTabSz="914400">
              <a:lnSpc>
                <a:spcPct val="100000"/>
              </a:lnSpc>
              <a:spcBef>
                <a:spcPts val="1200"/>
              </a:spcBef>
              <a:buFont typeface="Arial" panose="020B0604020202020204" pitchFamily="34" charset="0"/>
              <a:buNone/>
              <a:defRPr sz="1200">
                <a:solidFill>
                  <a:srgbClr val="0089BD"/>
                </a:solidFill>
                <a:latin typeface="Verdana" panose="020B0604030504040204" pitchFamily="34" charset="0"/>
                <a:ea typeface="Verdana" panose="020B0604030504040204" pitchFamily="34" charset="0"/>
                <a:cs typeface="Verdana" panose="020B0604030504040204" pitchFamily="34" charset="0"/>
              </a:defRPr>
            </a:lvl1pPr>
            <a:lvl2pPr indent="0" algn="ctr" defTabSz="914400">
              <a:lnSpc>
                <a:spcPct val="90000"/>
              </a:lnSpc>
              <a:spcBef>
                <a:spcPts val="500"/>
              </a:spcBef>
              <a:buFont typeface="Arial" panose="020B0604020202020204" pitchFamily="34" charset="0"/>
              <a:buNone/>
              <a:defRPr sz="2000"/>
            </a:lvl2pPr>
            <a:lvl3pPr indent="0" algn="ctr" defTabSz="914400">
              <a:lnSpc>
                <a:spcPct val="90000"/>
              </a:lnSpc>
              <a:spcBef>
                <a:spcPts val="500"/>
              </a:spcBef>
              <a:buFont typeface="Arial" panose="020B0604020202020204" pitchFamily="34" charset="0"/>
              <a:buNone/>
            </a:lvl3pPr>
            <a:lvl4pPr indent="0" algn="ctr" defTabSz="914400">
              <a:lnSpc>
                <a:spcPct val="90000"/>
              </a:lnSpc>
              <a:spcBef>
                <a:spcPts val="500"/>
              </a:spcBef>
              <a:buFont typeface="Arial" panose="020B0604020202020204" pitchFamily="34" charset="0"/>
              <a:buNone/>
              <a:defRPr sz="1600"/>
            </a:lvl4pPr>
            <a:lvl5pPr indent="0" algn="ctr" defTabSz="914400">
              <a:lnSpc>
                <a:spcPct val="90000"/>
              </a:lnSpc>
              <a:spcBef>
                <a:spcPts val="500"/>
              </a:spcBef>
              <a:buFont typeface="Arial" panose="020B0604020202020204" pitchFamily="34" charset="0"/>
              <a:buNone/>
              <a:defRPr sz="1600"/>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algn="l"/>
            <a:r>
              <a:rPr lang="en-US" dirty="0"/>
              <a:t>These drivers of the 666th Quartermaster Truck Company, 82nd Airborne Division, chalked up 20,000 miles each without an accident in the European Theater of Operations, 1945 </a:t>
            </a:r>
          </a:p>
          <a:p>
            <a:pPr algn="l"/>
            <a:endParaRPr lang="en-US" dirty="0"/>
          </a:p>
        </p:txBody>
      </p:sp>
      <p:sp>
        <p:nvSpPr>
          <p:cNvPr id="13" name="Rectangle 12">
            <a:extLst>
              <a:ext uri="{FF2B5EF4-FFF2-40B4-BE49-F238E27FC236}">
                <a16:creationId xmlns:a16="http://schemas.microsoft.com/office/drawing/2014/main" id="{DDDF7B81-EB6E-544B-809C-C871F7C586B7}"/>
              </a:ext>
            </a:extLst>
          </p:cNvPr>
          <p:cNvSpPr/>
          <p:nvPr/>
        </p:nvSpPr>
        <p:spPr>
          <a:xfrm>
            <a:off x="978846" y="2282958"/>
            <a:ext cx="3252090" cy="2306890"/>
          </a:xfrm>
          <a:prstGeom prst="rect">
            <a:avLst/>
          </a:prstGeom>
          <a:solidFill>
            <a:srgbClr val="008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12" name="Picture 11" descr="Blacks WW2.jpg">
            <a:extLst>
              <a:ext uri="{FF2B5EF4-FFF2-40B4-BE49-F238E27FC236}">
                <a16:creationId xmlns:a16="http://schemas.microsoft.com/office/drawing/2014/main" id="{B54E545A-1B09-0C4A-8CF5-E5D4B20D98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91590" y="2154370"/>
            <a:ext cx="3252090" cy="2306890"/>
          </a:xfrm>
          <a:prstGeom prst="rect">
            <a:avLst/>
          </a:prstGeom>
        </p:spPr>
      </p:pic>
      <p:sp>
        <p:nvSpPr>
          <p:cNvPr id="16" name="Title 2">
            <a:extLst>
              <a:ext uri="{FF2B5EF4-FFF2-40B4-BE49-F238E27FC236}">
                <a16:creationId xmlns:a16="http://schemas.microsoft.com/office/drawing/2014/main" id="{FB9AE237-F7E0-7A4B-8515-D7509D1D84C7}"/>
              </a:ext>
            </a:extLst>
          </p:cNvPr>
          <p:cNvSpPr txBox="1">
            <a:spLocks/>
          </p:cNvSpPr>
          <p:nvPr/>
        </p:nvSpPr>
        <p:spPr>
          <a:xfrm>
            <a:off x="960121" y="914400"/>
            <a:ext cx="7200900" cy="748480"/>
          </a:xfrm>
          <a:prstGeom prst="rect">
            <a:avLst/>
          </a:prstGeom>
        </p:spPr>
        <p:txBody>
          <a:bodyPr vert="horz" lIns="68580" tIns="34290" rIns="68580" bIns="34290" rtlCol="0" anchor="t">
            <a:normAutofit fontScale="97500"/>
          </a:bodyPr>
          <a:lstStyle>
            <a:defPPr>
              <a:defRPr lang="en-US"/>
            </a:defPPr>
            <a:lvl1pPr algn="ctr" defTabSz="914400">
              <a:lnSpc>
                <a:spcPct val="90000"/>
              </a:lnSpc>
              <a:spcBef>
                <a:spcPct val="0"/>
              </a:spcBef>
              <a:buNone/>
              <a:defRPr sz="2000" b="1">
                <a:solidFill>
                  <a:srgbClr val="0089BD"/>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Called to Serve</a:t>
            </a:r>
          </a:p>
        </p:txBody>
      </p:sp>
    </p:spTree>
    <p:extLst>
      <p:ext uri="{BB962C8B-B14F-4D97-AF65-F5344CB8AC3E}">
        <p14:creationId xmlns:p14="http://schemas.microsoft.com/office/powerpoint/2010/main" val="34108978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A494B15-1BBF-BE49-B1A3-4E8AD461349F}"/>
              </a:ext>
            </a:extLst>
          </p:cNvPr>
          <p:cNvPicPr>
            <a:picLocks/>
          </p:cNvPicPr>
          <p:nvPr/>
        </p:nvPicPr>
        <p:blipFill>
          <a:blip r:embed="rId2"/>
          <a:srcRect/>
          <a:stretch/>
        </p:blipFill>
        <p:spPr>
          <a:xfrm>
            <a:off x="1" y="0"/>
            <a:ext cx="9143998" cy="6857999"/>
          </a:xfrm>
          <a:prstGeom prst="rect">
            <a:avLst/>
          </a:prstGeom>
        </p:spPr>
      </p:pic>
      <p:sp>
        <p:nvSpPr>
          <p:cNvPr id="13" name="Rectangle 12">
            <a:extLst>
              <a:ext uri="{FF2B5EF4-FFF2-40B4-BE49-F238E27FC236}">
                <a16:creationId xmlns:a16="http://schemas.microsoft.com/office/drawing/2014/main" id="{DDDF7B81-EB6E-544B-809C-C871F7C586B7}"/>
              </a:ext>
            </a:extLst>
          </p:cNvPr>
          <p:cNvSpPr/>
          <p:nvPr/>
        </p:nvSpPr>
        <p:spPr>
          <a:xfrm>
            <a:off x="978846" y="2282958"/>
            <a:ext cx="3252090" cy="2306890"/>
          </a:xfrm>
          <a:prstGeom prst="rect">
            <a:avLst/>
          </a:prstGeom>
          <a:solidFill>
            <a:srgbClr val="008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12" name="Picture 11" descr="Blacks WW2.jpg">
            <a:extLst>
              <a:ext uri="{FF2B5EF4-FFF2-40B4-BE49-F238E27FC236}">
                <a16:creationId xmlns:a16="http://schemas.microsoft.com/office/drawing/2014/main" id="{B54E545A-1B09-0C4A-8CF5-E5D4B20D98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91590" y="2154370"/>
            <a:ext cx="3252090" cy="2306890"/>
          </a:xfrm>
          <a:prstGeom prst="rect">
            <a:avLst/>
          </a:prstGeom>
        </p:spPr>
      </p:pic>
      <p:sp>
        <p:nvSpPr>
          <p:cNvPr id="14" name="Content Placeholder 1">
            <a:extLst>
              <a:ext uri="{FF2B5EF4-FFF2-40B4-BE49-F238E27FC236}">
                <a16:creationId xmlns:a16="http://schemas.microsoft.com/office/drawing/2014/main" id="{1904E8B9-E0DA-D143-9503-E89308AD07B4}"/>
              </a:ext>
            </a:extLst>
          </p:cNvPr>
          <p:cNvSpPr txBox="1">
            <a:spLocks/>
          </p:cNvSpPr>
          <p:nvPr/>
        </p:nvSpPr>
        <p:spPr>
          <a:xfrm>
            <a:off x="4546662" y="2262769"/>
            <a:ext cx="3998737" cy="4165531"/>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1200"/>
              </a:spcBef>
            </a:pP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Although there was much discrimination in the military, blacks had a much greater opportunity to serve their country than in previous wars.  </a:t>
            </a: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Slowly, African Americans began to make their mark upon America’s armed forces. Across the spectrum of the Army, Navy, and Marines, by 1942 the federal government recognized the value of trained African American soldiers.  </a:t>
            </a: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Even officer candidate schools opened for African Americans. </a:t>
            </a:r>
          </a:p>
          <a:p>
            <a:pPr algn="l">
              <a:lnSpc>
                <a:spcPct val="100000"/>
              </a:lnSpc>
              <a:spcBef>
                <a:spcPts val="1200"/>
              </a:spcBef>
            </a:pPr>
            <a:endPar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Content Placeholder 1">
            <a:extLst>
              <a:ext uri="{FF2B5EF4-FFF2-40B4-BE49-F238E27FC236}">
                <a16:creationId xmlns:a16="http://schemas.microsoft.com/office/drawing/2014/main" id="{60A9C52A-B2B7-A64D-BA08-C5F1AE89CB88}"/>
              </a:ext>
            </a:extLst>
          </p:cNvPr>
          <p:cNvSpPr txBox="1">
            <a:spLocks/>
          </p:cNvSpPr>
          <p:nvPr/>
        </p:nvSpPr>
        <p:spPr>
          <a:xfrm>
            <a:off x="960119" y="4620085"/>
            <a:ext cx="3252089" cy="1331134"/>
          </a:xfrm>
          <a:prstGeom prst="rect">
            <a:avLst/>
          </a:prstGeom>
        </p:spPr>
        <p:txBody>
          <a:bodyPr vert="horz" wrap="square" lIns="68580" tIns="34290" rIns="68580" bIns="34290" rtlCol="0">
            <a:spAutoFit/>
          </a:bodyPr>
          <a:lstStyle>
            <a:defPPr>
              <a:defRPr lang="en-US"/>
            </a:defPPr>
            <a:lvl1pPr indent="0" algn="r" defTabSz="914400">
              <a:lnSpc>
                <a:spcPct val="100000"/>
              </a:lnSpc>
              <a:spcBef>
                <a:spcPts val="1200"/>
              </a:spcBef>
              <a:buFont typeface="Arial" panose="020B0604020202020204" pitchFamily="34" charset="0"/>
              <a:buNone/>
              <a:defRPr sz="1200">
                <a:solidFill>
                  <a:srgbClr val="0089BD"/>
                </a:solidFill>
                <a:latin typeface="Verdana" panose="020B0604030504040204" pitchFamily="34" charset="0"/>
                <a:ea typeface="Verdana" panose="020B0604030504040204" pitchFamily="34" charset="0"/>
                <a:cs typeface="Verdana" panose="020B0604030504040204" pitchFamily="34" charset="0"/>
              </a:defRPr>
            </a:lvl1pPr>
            <a:lvl2pPr indent="0" algn="ctr" defTabSz="914400">
              <a:lnSpc>
                <a:spcPct val="90000"/>
              </a:lnSpc>
              <a:spcBef>
                <a:spcPts val="500"/>
              </a:spcBef>
              <a:buFont typeface="Arial" panose="020B0604020202020204" pitchFamily="34" charset="0"/>
              <a:buNone/>
              <a:defRPr sz="2000"/>
            </a:lvl2pPr>
            <a:lvl3pPr indent="0" algn="ctr" defTabSz="914400">
              <a:lnSpc>
                <a:spcPct val="90000"/>
              </a:lnSpc>
              <a:spcBef>
                <a:spcPts val="500"/>
              </a:spcBef>
              <a:buFont typeface="Arial" panose="020B0604020202020204" pitchFamily="34" charset="0"/>
              <a:buNone/>
            </a:lvl3pPr>
            <a:lvl4pPr indent="0" algn="ctr" defTabSz="914400">
              <a:lnSpc>
                <a:spcPct val="90000"/>
              </a:lnSpc>
              <a:spcBef>
                <a:spcPts val="500"/>
              </a:spcBef>
              <a:buFont typeface="Arial" panose="020B0604020202020204" pitchFamily="34" charset="0"/>
              <a:buNone/>
              <a:defRPr sz="1600"/>
            </a:lvl4pPr>
            <a:lvl5pPr indent="0" algn="ctr" defTabSz="914400">
              <a:lnSpc>
                <a:spcPct val="90000"/>
              </a:lnSpc>
              <a:spcBef>
                <a:spcPts val="500"/>
              </a:spcBef>
              <a:buFont typeface="Arial" panose="020B0604020202020204" pitchFamily="34" charset="0"/>
              <a:buNone/>
              <a:defRPr sz="1600"/>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algn="l"/>
            <a:r>
              <a:rPr lang="en-US" dirty="0"/>
              <a:t>These drivers of the 666th Quartermaster Truck Company, 82nd Airborne Division, chalked up 20,000 miles each without an accident in the European Theater of Operations, 1945 </a:t>
            </a:r>
          </a:p>
          <a:p>
            <a:pPr algn="l"/>
            <a:endParaRPr lang="en-US" dirty="0"/>
          </a:p>
        </p:txBody>
      </p:sp>
      <p:sp>
        <p:nvSpPr>
          <p:cNvPr id="16" name="Title 2">
            <a:extLst>
              <a:ext uri="{FF2B5EF4-FFF2-40B4-BE49-F238E27FC236}">
                <a16:creationId xmlns:a16="http://schemas.microsoft.com/office/drawing/2014/main" id="{245326D9-052D-8D49-987D-6B7105A8E513}"/>
              </a:ext>
            </a:extLst>
          </p:cNvPr>
          <p:cNvSpPr txBox="1">
            <a:spLocks/>
          </p:cNvSpPr>
          <p:nvPr/>
        </p:nvSpPr>
        <p:spPr>
          <a:xfrm>
            <a:off x="960121" y="914400"/>
            <a:ext cx="7200900" cy="748480"/>
          </a:xfrm>
          <a:prstGeom prst="rect">
            <a:avLst/>
          </a:prstGeom>
        </p:spPr>
        <p:txBody>
          <a:bodyPr vert="horz" lIns="68580" tIns="34290" rIns="68580" bIns="34290" rtlCol="0" anchor="t">
            <a:normAutofit fontScale="97500"/>
          </a:bodyPr>
          <a:lstStyle>
            <a:defPPr>
              <a:defRPr lang="en-US"/>
            </a:defPPr>
            <a:lvl1pPr algn="ctr" defTabSz="914400">
              <a:lnSpc>
                <a:spcPct val="90000"/>
              </a:lnSpc>
              <a:spcBef>
                <a:spcPct val="0"/>
              </a:spcBef>
              <a:buNone/>
              <a:defRPr sz="2000" b="1">
                <a:solidFill>
                  <a:srgbClr val="0089BD"/>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Called to Serve</a:t>
            </a:r>
          </a:p>
        </p:txBody>
      </p:sp>
    </p:spTree>
    <p:extLst>
      <p:ext uri="{BB962C8B-B14F-4D97-AF65-F5344CB8AC3E}">
        <p14:creationId xmlns:p14="http://schemas.microsoft.com/office/powerpoint/2010/main" val="13760337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342D26E-605B-F542-B53F-E92B32687DFF}"/>
              </a:ext>
            </a:extLst>
          </p:cNvPr>
          <p:cNvPicPr>
            <a:picLocks/>
          </p:cNvPicPr>
          <p:nvPr/>
        </p:nvPicPr>
        <p:blipFill>
          <a:blip r:embed="rId2"/>
          <a:srcRect/>
          <a:stretch/>
        </p:blipFill>
        <p:spPr>
          <a:xfrm>
            <a:off x="1" y="0"/>
            <a:ext cx="9143998" cy="6857999"/>
          </a:xfrm>
          <a:prstGeom prst="rect">
            <a:avLst/>
          </a:prstGeom>
        </p:spPr>
      </p:pic>
      <p:sp>
        <p:nvSpPr>
          <p:cNvPr id="14" name="Content Placeholder 1">
            <a:extLst>
              <a:ext uri="{FF2B5EF4-FFF2-40B4-BE49-F238E27FC236}">
                <a16:creationId xmlns:a16="http://schemas.microsoft.com/office/drawing/2014/main" id="{C2858247-A5B9-F74F-B73A-4DB9A4BAD3DC}"/>
              </a:ext>
            </a:extLst>
          </p:cNvPr>
          <p:cNvSpPr txBox="1">
            <a:spLocks/>
          </p:cNvSpPr>
          <p:nvPr/>
        </p:nvSpPr>
        <p:spPr>
          <a:xfrm>
            <a:off x="4534630" y="2262769"/>
            <a:ext cx="3998737" cy="4165531"/>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1200"/>
              </a:spcBef>
            </a:pP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By 1945, almost 1/2 million African Americans were serving in the U.S. armed forces. </a:t>
            </a: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Jobs were no longer limited to cooks or low rank personnel, but became more available in most areas. </a:t>
            </a: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While units were still segregated,  progress was being made. </a:t>
            </a:r>
          </a:p>
          <a:p>
            <a:pPr algn="l">
              <a:lnSpc>
                <a:spcPct val="100000"/>
              </a:lnSpc>
              <a:spcBef>
                <a:spcPts val="1200"/>
              </a:spcBef>
            </a:pPr>
            <a:endPar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3" name="Rectangle 12">
            <a:extLst>
              <a:ext uri="{FF2B5EF4-FFF2-40B4-BE49-F238E27FC236}">
                <a16:creationId xmlns:a16="http://schemas.microsoft.com/office/drawing/2014/main" id="{DDDF7B81-EB6E-544B-809C-C871F7C586B7}"/>
              </a:ext>
            </a:extLst>
          </p:cNvPr>
          <p:cNvSpPr/>
          <p:nvPr/>
        </p:nvSpPr>
        <p:spPr>
          <a:xfrm>
            <a:off x="978846" y="2282958"/>
            <a:ext cx="3252090" cy="2306890"/>
          </a:xfrm>
          <a:prstGeom prst="rect">
            <a:avLst/>
          </a:prstGeom>
          <a:solidFill>
            <a:srgbClr val="008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12" name="Picture 11" descr="Blacks WW2.jpg">
            <a:extLst>
              <a:ext uri="{FF2B5EF4-FFF2-40B4-BE49-F238E27FC236}">
                <a16:creationId xmlns:a16="http://schemas.microsoft.com/office/drawing/2014/main" id="{B54E545A-1B09-0C4A-8CF5-E5D4B20D98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91590" y="2154370"/>
            <a:ext cx="3252090" cy="2306890"/>
          </a:xfrm>
          <a:prstGeom prst="rect">
            <a:avLst/>
          </a:prstGeom>
        </p:spPr>
      </p:pic>
      <p:sp>
        <p:nvSpPr>
          <p:cNvPr id="15" name="Content Placeholder 1">
            <a:extLst>
              <a:ext uri="{FF2B5EF4-FFF2-40B4-BE49-F238E27FC236}">
                <a16:creationId xmlns:a16="http://schemas.microsoft.com/office/drawing/2014/main" id="{057B54E5-353F-AA41-AF19-8A585CA86AF3}"/>
              </a:ext>
            </a:extLst>
          </p:cNvPr>
          <p:cNvSpPr txBox="1">
            <a:spLocks/>
          </p:cNvSpPr>
          <p:nvPr/>
        </p:nvSpPr>
        <p:spPr>
          <a:xfrm>
            <a:off x="960119" y="4620085"/>
            <a:ext cx="3252089" cy="1331134"/>
          </a:xfrm>
          <a:prstGeom prst="rect">
            <a:avLst/>
          </a:prstGeom>
        </p:spPr>
        <p:txBody>
          <a:bodyPr vert="horz" wrap="square" lIns="68580" tIns="34290" rIns="68580" bIns="34290" rtlCol="0">
            <a:spAutoFit/>
          </a:bodyPr>
          <a:lstStyle>
            <a:defPPr>
              <a:defRPr lang="en-US"/>
            </a:defPPr>
            <a:lvl1pPr indent="0" algn="r" defTabSz="914400">
              <a:lnSpc>
                <a:spcPct val="100000"/>
              </a:lnSpc>
              <a:spcBef>
                <a:spcPts val="1200"/>
              </a:spcBef>
              <a:buFont typeface="Arial" panose="020B0604020202020204" pitchFamily="34" charset="0"/>
              <a:buNone/>
              <a:defRPr sz="1200">
                <a:solidFill>
                  <a:srgbClr val="0089BD"/>
                </a:solidFill>
                <a:latin typeface="Verdana" panose="020B0604030504040204" pitchFamily="34" charset="0"/>
                <a:ea typeface="Verdana" panose="020B0604030504040204" pitchFamily="34" charset="0"/>
                <a:cs typeface="Verdana" panose="020B0604030504040204" pitchFamily="34" charset="0"/>
              </a:defRPr>
            </a:lvl1pPr>
            <a:lvl2pPr indent="0" algn="ctr" defTabSz="914400">
              <a:lnSpc>
                <a:spcPct val="90000"/>
              </a:lnSpc>
              <a:spcBef>
                <a:spcPts val="500"/>
              </a:spcBef>
              <a:buFont typeface="Arial" panose="020B0604020202020204" pitchFamily="34" charset="0"/>
              <a:buNone/>
              <a:defRPr sz="2000"/>
            </a:lvl2pPr>
            <a:lvl3pPr indent="0" algn="ctr" defTabSz="914400">
              <a:lnSpc>
                <a:spcPct val="90000"/>
              </a:lnSpc>
              <a:spcBef>
                <a:spcPts val="500"/>
              </a:spcBef>
              <a:buFont typeface="Arial" panose="020B0604020202020204" pitchFamily="34" charset="0"/>
              <a:buNone/>
            </a:lvl3pPr>
            <a:lvl4pPr indent="0" algn="ctr" defTabSz="914400">
              <a:lnSpc>
                <a:spcPct val="90000"/>
              </a:lnSpc>
              <a:spcBef>
                <a:spcPts val="500"/>
              </a:spcBef>
              <a:buFont typeface="Arial" panose="020B0604020202020204" pitchFamily="34" charset="0"/>
              <a:buNone/>
              <a:defRPr sz="1600"/>
            </a:lvl4pPr>
            <a:lvl5pPr indent="0" algn="ctr" defTabSz="914400">
              <a:lnSpc>
                <a:spcPct val="90000"/>
              </a:lnSpc>
              <a:spcBef>
                <a:spcPts val="500"/>
              </a:spcBef>
              <a:buFont typeface="Arial" panose="020B0604020202020204" pitchFamily="34" charset="0"/>
              <a:buNone/>
              <a:defRPr sz="1600"/>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algn="l"/>
            <a:r>
              <a:rPr lang="en-US" dirty="0"/>
              <a:t>These drivers of the 666th Quartermaster Truck Company, 82nd Airborne Division, chalked up 20,000 miles each without an accident in the European Theater of Operations, 1945 </a:t>
            </a:r>
          </a:p>
          <a:p>
            <a:pPr algn="l"/>
            <a:endParaRPr lang="en-US" dirty="0"/>
          </a:p>
        </p:txBody>
      </p:sp>
      <p:sp>
        <p:nvSpPr>
          <p:cNvPr id="16" name="Title 2">
            <a:extLst>
              <a:ext uri="{FF2B5EF4-FFF2-40B4-BE49-F238E27FC236}">
                <a16:creationId xmlns:a16="http://schemas.microsoft.com/office/drawing/2014/main" id="{579BE461-0F91-6B41-B603-3580534071FF}"/>
              </a:ext>
            </a:extLst>
          </p:cNvPr>
          <p:cNvSpPr txBox="1">
            <a:spLocks/>
          </p:cNvSpPr>
          <p:nvPr/>
        </p:nvSpPr>
        <p:spPr>
          <a:xfrm>
            <a:off x="960121" y="914400"/>
            <a:ext cx="7200900" cy="748480"/>
          </a:xfrm>
          <a:prstGeom prst="rect">
            <a:avLst/>
          </a:prstGeom>
        </p:spPr>
        <p:txBody>
          <a:bodyPr vert="horz" lIns="68580" tIns="34290" rIns="68580" bIns="34290" rtlCol="0" anchor="t">
            <a:normAutofit fontScale="97500"/>
          </a:bodyPr>
          <a:lstStyle>
            <a:defPPr>
              <a:defRPr lang="en-US"/>
            </a:defPPr>
            <a:lvl1pPr algn="ctr" defTabSz="914400">
              <a:lnSpc>
                <a:spcPct val="90000"/>
              </a:lnSpc>
              <a:spcBef>
                <a:spcPct val="0"/>
              </a:spcBef>
              <a:buNone/>
              <a:defRPr sz="2000" b="1">
                <a:solidFill>
                  <a:srgbClr val="0089BD"/>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Called to Serve</a:t>
            </a:r>
          </a:p>
        </p:txBody>
      </p:sp>
    </p:spTree>
    <p:extLst>
      <p:ext uri="{BB962C8B-B14F-4D97-AF65-F5344CB8AC3E}">
        <p14:creationId xmlns:p14="http://schemas.microsoft.com/office/powerpoint/2010/main" val="17383764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CF4536-3B11-BC44-BFCF-DD77EE0F6A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04467"/>
            <a:ext cx="9144000" cy="7266933"/>
          </a:xfrm>
          <a:prstGeom prst="rect">
            <a:avLst/>
          </a:prstGeom>
        </p:spPr>
      </p:pic>
    </p:spTree>
    <p:extLst>
      <p:ext uri="{BB962C8B-B14F-4D97-AF65-F5344CB8AC3E}">
        <p14:creationId xmlns:p14="http://schemas.microsoft.com/office/powerpoint/2010/main" val="35574686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874332-86E8-B047-AE19-81AAD4976D8D}"/>
              </a:ext>
            </a:extLst>
          </p:cNvPr>
          <p:cNvPicPr>
            <a:picLocks/>
          </p:cNvPicPr>
          <p:nvPr/>
        </p:nvPicPr>
        <p:blipFill>
          <a:blip r:embed="rId2"/>
          <a:srcRect/>
          <a:stretch/>
        </p:blipFill>
        <p:spPr>
          <a:xfrm>
            <a:off x="1" y="0"/>
            <a:ext cx="9143998" cy="6857999"/>
          </a:xfrm>
          <a:prstGeom prst="rect">
            <a:avLst/>
          </a:prstGeom>
        </p:spPr>
      </p:pic>
      <p:sp>
        <p:nvSpPr>
          <p:cNvPr id="10" name="Content Placeholder 1">
            <a:extLst>
              <a:ext uri="{FF2B5EF4-FFF2-40B4-BE49-F238E27FC236}">
                <a16:creationId xmlns:a16="http://schemas.microsoft.com/office/drawing/2014/main" id="{5662ECB9-F60D-6E40-877F-0B35E9899752}"/>
              </a:ext>
            </a:extLst>
          </p:cNvPr>
          <p:cNvSpPr txBox="1">
            <a:spLocks/>
          </p:cNvSpPr>
          <p:nvPr/>
        </p:nvSpPr>
        <p:spPr>
          <a:xfrm>
            <a:off x="1064269" y="2160272"/>
            <a:ext cx="3452729" cy="4412408"/>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1200"/>
              </a:spcBef>
            </a:pP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Dorie Miller was an American Messman Third Class in the United States Navy. </a:t>
            </a: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During the attack on Pearl Harbor December 7, 1941, Miller manned anti-aircraft guns (despite having no formal training in their use) and attended to the wounded. </a:t>
            </a:r>
          </a:p>
          <a:p>
            <a:pPr algn="l">
              <a:lnSpc>
                <a:spcPct val="100000"/>
              </a:lnSpc>
              <a:spcBef>
                <a:spcPts val="1200"/>
              </a:spcBef>
            </a:pPr>
            <a:endPar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3" name="Rectangle 12">
            <a:extLst>
              <a:ext uri="{FF2B5EF4-FFF2-40B4-BE49-F238E27FC236}">
                <a16:creationId xmlns:a16="http://schemas.microsoft.com/office/drawing/2014/main" id="{DDDF7B81-EB6E-544B-809C-C871F7C586B7}"/>
              </a:ext>
            </a:extLst>
          </p:cNvPr>
          <p:cNvSpPr/>
          <p:nvPr/>
        </p:nvSpPr>
        <p:spPr>
          <a:xfrm>
            <a:off x="4783313" y="2014865"/>
            <a:ext cx="2617429" cy="3686806"/>
          </a:xfrm>
          <a:prstGeom prst="rect">
            <a:avLst/>
          </a:prstGeom>
          <a:solidFill>
            <a:srgbClr val="008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11" name="Picture 10" descr="Dorie Miller.jpeg">
            <a:extLst>
              <a:ext uri="{FF2B5EF4-FFF2-40B4-BE49-F238E27FC236}">
                <a16:creationId xmlns:a16="http://schemas.microsoft.com/office/drawing/2014/main" id="{18AE49E0-1170-8848-9A4F-DD76362E151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96056" y="1885951"/>
            <a:ext cx="2617429" cy="3686806"/>
          </a:xfrm>
          <a:prstGeom prst="rect">
            <a:avLst/>
          </a:prstGeom>
        </p:spPr>
      </p:pic>
      <p:sp>
        <p:nvSpPr>
          <p:cNvPr id="12" name="Title 2">
            <a:extLst>
              <a:ext uri="{FF2B5EF4-FFF2-40B4-BE49-F238E27FC236}">
                <a16:creationId xmlns:a16="http://schemas.microsoft.com/office/drawing/2014/main" id="{D2680ED2-BC41-DA48-897C-FDCC7636E3BE}"/>
              </a:ext>
            </a:extLst>
          </p:cNvPr>
          <p:cNvSpPr txBox="1">
            <a:spLocks/>
          </p:cNvSpPr>
          <p:nvPr/>
        </p:nvSpPr>
        <p:spPr>
          <a:xfrm>
            <a:off x="960121" y="914400"/>
            <a:ext cx="7200900" cy="748480"/>
          </a:xfrm>
          <a:prstGeom prst="rect">
            <a:avLst/>
          </a:prstGeom>
        </p:spPr>
        <p:txBody>
          <a:bodyPr vert="horz" lIns="68580" tIns="34290" rIns="68580" bIns="34290" rtlCol="0" anchor="t">
            <a:normAutofit fontScale="97500"/>
          </a:bodyPr>
          <a:lstStyle>
            <a:defPPr>
              <a:defRPr lang="en-US"/>
            </a:defPPr>
            <a:lvl1pPr algn="ctr" defTabSz="914400">
              <a:lnSpc>
                <a:spcPct val="90000"/>
              </a:lnSpc>
              <a:spcBef>
                <a:spcPct val="0"/>
              </a:spcBef>
              <a:buNone/>
              <a:defRPr sz="2000" b="1">
                <a:solidFill>
                  <a:srgbClr val="0089BD"/>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Hero Dorie Miller</a:t>
            </a:r>
          </a:p>
          <a:p>
            <a:endParaRPr lang="en-US" dirty="0"/>
          </a:p>
        </p:txBody>
      </p:sp>
    </p:spTree>
    <p:extLst>
      <p:ext uri="{BB962C8B-B14F-4D97-AF65-F5344CB8AC3E}">
        <p14:creationId xmlns:p14="http://schemas.microsoft.com/office/powerpoint/2010/main" val="2851027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8263E1A-2079-DC40-A6B5-B181612F5BC5}"/>
              </a:ext>
            </a:extLst>
          </p:cNvPr>
          <p:cNvPicPr>
            <a:picLocks/>
          </p:cNvPicPr>
          <p:nvPr/>
        </p:nvPicPr>
        <p:blipFill>
          <a:blip r:embed="rId2"/>
          <a:srcRect/>
          <a:stretch/>
        </p:blipFill>
        <p:spPr>
          <a:xfrm>
            <a:off x="1" y="0"/>
            <a:ext cx="9143998" cy="6857999"/>
          </a:xfrm>
          <a:prstGeom prst="rect">
            <a:avLst/>
          </a:prstGeom>
        </p:spPr>
      </p:pic>
      <p:sp>
        <p:nvSpPr>
          <p:cNvPr id="13" name="Title 2">
            <a:extLst>
              <a:ext uri="{FF2B5EF4-FFF2-40B4-BE49-F238E27FC236}">
                <a16:creationId xmlns:a16="http://schemas.microsoft.com/office/drawing/2014/main" id="{B111F365-C5B9-DB40-82D9-971203099650}"/>
              </a:ext>
            </a:extLst>
          </p:cNvPr>
          <p:cNvSpPr txBox="1">
            <a:spLocks/>
          </p:cNvSpPr>
          <p:nvPr/>
        </p:nvSpPr>
        <p:spPr>
          <a:xfrm>
            <a:off x="960121" y="914400"/>
            <a:ext cx="7200900" cy="748480"/>
          </a:xfrm>
          <a:prstGeom prst="rect">
            <a:avLst/>
          </a:prstGeom>
        </p:spPr>
        <p:txBody>
          <a:bodyPr vert="horz" lIns="68580" tIns="34290" rIns="68580" bIns="34290" rtlCol="0" anchor="t">
            <a:normAutofit fontScale="97500"/>
          </a:bodyPr>
          <a:lstStyle>
            <a:defPPr>
              <a:defRPr lang="en-US"/>
            </a:defPPr>
            <a:lvl1pPr algn="ctr" defTabSz="914400">
              <a:lnSpc>
                <a:spcPct val="90000"/>
              </a:lnSpc>
              <a:spcBef>
                <a:spcPct val="0"/>
              </a:spcBef>
              <a:buNone/>
              <a:defRPr sz="2000" b="1">
                <a:solidFill>
                  <a:srgbClr val="0089BD"/>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Excellence in the War Effort</a:t>
            </a:r>
          </a:p>
          <a:p>
            <a:endParaRPr lang="en-US" dirty="0"/>
          </a:p>
        </p:txBody>
      </p:sp>
      <p:sp>
        <p:nvSpPr>
          <p:cNvPr id="8" name="Content Placeholder 1">
            <a:extLst>
              <a:ext uri="{FF2B5EF4-FFF2-40B4-BE49-F238E27FC236}">
                <a16:creationId xmlns:a16="http://schemas.microsoft.com/office/drawing/2014/main" id="{FBD466DC-571F-BB44-8E1B-F7A3B09EC291}"/>
              </a:ext>
            </a:extLst>
          </p:cNvPr>
          <p:cNvSpPr txBox="1">
            <a:spLocks/>
          </p:cNvSpPr>
          <p:nvPr/>
        </p:nvSpPr>
        <p:spPr>
          <a:xfrm>
            <a:off x="4873280" y="2262772"/>
            <a:ext cx="3486949" cy="4275188"/>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1200"/>
              </a:spcBef>
            </a:pP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More than 3 million African Americans registered for service during World War II.  </a:t>
            </a: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Standouts include the 332nd Fighter Pilot Squadron in combat in southern Europe and north Africa, the 92nd Division in the Mediterranean theater, 22 black combat units in ground operations</a:t>
            </a: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in Europe, and the famed 761st Tank Battalion, which excelled in</a:t>
            </a: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the Battle of the Bulge. </a:t>
            </a:r>
          </a:p>
        </p:txBody>
      </p:sp>
      <p:sp>
        <p:nvSpPr>
          <p:cNvPr id="9" name="Content Placeholder 1">
            <a:extLst>
              <a:ext uri="{FF2B5EF4-FFF2-40B4-BE49-F238E27FC236}">
                <a16:creationId xmlns:a16="http://schemas.microsoft.com/office/drawing/2014/main" id="{D053283B-59C8-2540-9F98-8D9037F0E4FF}"/>
              </a:ext>
            </a:extLst>
          </p:cNvPr>
          <p:cNvSpPr txBox="1">
            <a:spLocks/>
          </p:cNvSpPr>
          <p:nvPr/>
        </p:nvSpPr>
        <p:spPr>
          <a:xfrm>
            <a:off x="569095" y="4727412"/>
            <a:ext cx="3252089" cy="438582"/>
          </a:xfrm>
          <a:prstGeom prst="rect">
            <a:avLst/>
          </a:prstGeom>
        </p:spPr>
        <p:txBody>
          <a:bodyPr vert="horz" wrap="square" lIns="68580" tIns="34290" rIns="68580" bIns="34290" rtlCol="0">
            <a:spAutoFit/>
          </a:bodyPr>
          <a:lstStyle>
            <a:defPPr>
              <a:defRPr lang="en-US"/>
            </a:defPPr>
            <a:lvl1pPr indent="0" algn="r" defTabSz="914400">
              <a:lnSpc>
                <a:spcPct val="100000"/>
              </a:lnSpc>
              <a:spcBef>
                <a:spcPts val="1200"/>
              </a:spcBef>
              <a:buFont typeface="Arial" panose="020B0604020202020204" pitchFamily="34" charset="0"/>
              <a:buNone/>
              <a:defRPr sz="1200">
                <a:solidFill>
                  <a:srgbClr val="0089BD"/>
                </a:solidFill>
                <a:latin typeface="Verdana" panose="020B0604030504040204" pitchFamily="34" charset="0"/>
                <a:ea typeface="Verdana" panose="020B0604030504040204" pitchFamily="34" charset="0"/>
                <a:cs typeface="Verdana" panose="020B0604030504040204" pitchFamily="34" charset="0"/>
              </a:defRPr>
            </a:lvl1pPr>
            <a:lvl2pPr indent="0" algn="ctr" defTabSz="914400">
              <a:lnSpc>
                <a:spcPct val="90000"/>
              </a:lnSpc>
              <a:spcBef>
                <a:spcPts val="500"/>
              </a:spcBef>
              <a:buFont typeface="Arial" panose="020B0604020202020204" pitchFamily="34" charset="0"/>
              <a:buNone/>
              <a:defRPr sz="2000"/>
            </a:lvl2pPr>
            <a:lvl3pPr indent="0" algn="ctr" defTabSz="914400">
              <a:lnSpc>
                <a:spcPct val="90000"/>
              </a:lnSpc>
              <a:spcBef>
                <a:spcPts val="500"/>
              </a:spcBef>
              <a:buFont typeface="Arial" panose="020B0604020202020204" pitchFamily="34" charset="0"/>
              <a:buNone/>
            </a:lvl3pPr>
            <a:lvl4pPr indent="0" algn="ctr" defTabSz="914400">
              <a:lnSpc>
                <a:spcPct val="90000"/>
              </a:lnSpc>
              <a:spcBef>
                <a:spcPts val="500"/>
              </a:spcBef>
              <a:buFont typeface="Arial" panose="020B0604020202020204" pitchFamily="34" charset="0"/>
              <a:buNone/>
              <a:defRPr sz="1600"/>
            </a:lvl4pPr>
            <a:lvl5pPr indent="0" algn="ctr" defTabSz="914400">
              <a:lnSpc>
                <a:spcPct val="90000"/>
              </a:lnSpc>
              <a:spcBef>
                <a:spcPts val="500"/>
              </a:spcBef>
              <a:buFont typeface="Arial" panose="020B0604020202020204" pitchFamily="34" charset="0"/>
              <a:buNone/>
              <a:defRPr sz="1600"/>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algn="l"/>
            <a:r>
              <a:rPr lang="en-US" dirty="0"/>
              <a:t>Tuskegee Airmen, </a:t>
            </a:r>
            <a:br>
              <a:rPr lang="en-US" dirty="0"/>
            </a:br>
            <a:r>
              <a:rPr lang="en-US" dirty="0"/>
              <a:t>Tuskegee, Alabama </a:t>
            </a:r>
          </a:p>
        </p:txBody>
      </p:sp>
      <p:sp>
        <p:nvSpPr>
          <p:cNvPr id="14" name="Rectangle 13">
            <a:extLst>
              <a:ext uri="{FF2B5EF4-FFF2-40B4-BE49-F238E27FC236}">
                <a16:creationId xmlns:a16="http://schemas.microsoft.com/office/drawing/2014/main" id="{74A5AEB9-7B4F-A942-B504-C4C7771569A3}"/>
              </a:ext>
            </a:extLst>
          </p:cNvPr>
          <p:cNvSpPr/>
          <p:nvPr/>
        </p:nvSpPr>
        <p:spPr>
          <a:xfrm>
            <a:off x="569094" y="2410248"/>
            <a:ext cx="3990399" cy="2250142"/>
          </a:xfrm>
          <a:prstGeom prst="rect">
            <a:avLst/>
          </a:prstGeom>
          <a:solidFill>
            <a:srgbClr val="008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17" name="Picture 16" descr="tuskegeethumb.jpg">
            <a:extLst>
              <a:ext uri="{FF2B5EF4-FFF2-40B4-BE49-F238E27FC236}">
                <a16:creationId xmlns:a16="http://schemas.microsoft.com/office/drawing/2014/main" id="{7F9A0642-D2D3-A940-AB39-AFDE03EBB7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9885" y="2303929"/>
            <a:ext cx="3990399" cy="2250142"/>
          </a:xfrm>
          <a:prstGeom prst="rect">
            <a:avLst/>
          </a:prstGeom>
        </p:spPr>
      </p:pic>
    </p:spTree>
    <p:extLst>
      <p:ext uri="{BB962C8B-B14F-4D97-AF65-F5344CB8AC3E}">
        <p14:creationId xmlns:p14="http://schemas.microsoft.com/office/powerpoint/2010/main" val="3753546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1379991-6274-D646-BD76-9643EA68B110}"/>
              </a:ext>
            </a:extLst>
          </p:cNvPr>
          <p:cNvPicPr>
            <a:picLocks/>
          </p:cNvPicPr>
          <p:nvPr/>
        </p:nvPicPr>
        <p:blipFill>
          <a:blip r:embed="rId2"/>
          <a:srcRect/>
          <a:stretch/>
        </p:blipFill>
        <p:spPr>
          <a:xfrm>
            <a:off x="2" y="1"/>
            <a:ext cx="9143998" cy="6857999"/>
          </a:xfrm>
          <a:prstGeom prst="rect">
            <a:avLst/>
          </a:prstGeom>
        </p:spPr>
      </p:pic>
      <p:sp>
        <p:nvSpPr>
          <p:cNvPr id="20" name="Content Placeholder 1">
            <a:extLst>
              <a:ext uri="{FF2B5EF4-FFF2-40B4-BE49-F238E27FC236}">
                <a16:creationId xmlns:a16="http://schemas.microsoft.com/office/drawing/2014/main" id="{C2B7076D-42FC-F74F-9304-D891D53EF862}"/>
              </a:ext>
            </a:extLst>
          </p:cNvPr>
          <p:cNvSpPr txBox="1">
            <a:spLocks/>
          </p:cNvSpPr>
          <p:nvPr/>
        </p:nvSpPr>
        <p:spPr>
          <a:xfrm>
            <a:off x="4873280" y="2262772"/>
            <a:ext cx="3486949" cy="4275188"/>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1200"/>
              </a:spcBef>
            </a:pP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Better known through modern films and books are the famed Tuskegee Airmen, trained in air combat in Tuskegee, Alabama. </a:t>
            </a:r>
          </a:p>
        </p:txBody>
      </p:sp>
      <p:sp>
        <p:nvSpPr>
          <p:cNvPr id="18" name="Title 2">
            <a:extLst>
              <a:ext uri="{FF2B5EF4-FFF2-40B4-BE49-F238E27FC236}">
                <a16:creationId xmlns:a16="http://schemas.microsoft.com/office/drawing/2014/main" id="{9C7E17C9-49AE-544D-8DA6-411D0411E38C}"/>
              </a:ext>
            </a:extLst>
          </p:cNvPr>
          <p:cNvSpPr txBox="1">
            <a:spLocks/>
          </p:cNvSpPr>
          <p:nvPr/>
        </p:nvSpPr>
        <p:spPr>
          <a:xfrm>
            <a:off x="960121" y="914400"/>
            <a:ext cx="7200900" cy="748480"/>
          </a:xfrm>
          <a:prstGeom prst="rect">
            <a:avLst/>
          </a:prstGeom>
        </p:spPr>
        <p:txBody>
          <a:bodyPr vert="horz" lIns="68580" tIns="34290" rIns="68580" bIns="34290" rtlCol="0" anchor="t">
            <a:normAutofit fontScale="97500"/>
          </a:bodyPr>
          <a:lstStyle>
            <a:defPPr>
              <a:defRPr lang="en-US"/>
            </a:defPPr>
            <a:lvl1pPr algn="ctr" defTabSz="914400">
              <a:lnSpc>
                <a:spcPct val="90000"/>
              </a:lnSpc>
              <a:spcBef>
                <a:spcPct val="0"/>
              </a:spcBef>
              <a:buNone/>
              <a:defRPr sz="2000" b="1">
                <a:solidFill>
                  <a:srgbClr val="0089BD"/>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Excellence in the War Effort</a:t>
            </a:r>
          </a:p>
          <a:p>
            <a:endParaRPr lang="en-US" dirty="0"/>
          </a:p>
        </p:txBody>
      </p:sp>
      <p:sp>
        <p:nvSpPr>
          <p:cNvPr id="8" name="Content Placeholder 1">
            <a:extLst>
              <a:ext uri="{FF2B5EF4-FFF2-40B4-BE49-F238E27FC236}">
                <a16:creationId xmlns:a16="http://schemas.microsoft.com/office/drawing/2014/main" id="{2E15CB6D-2204-9F41-BD7C-902395ACE255}"/>
              </a:ext>
            </a:extLst>
          </p:cNvPr>
          <p:cNvSpPr txBox="1">
            <a:spLocks/>
          </p:cNvSpPr>
          <p:nvPr/>
        </p:nvSpPr>
        <p:spPr>
          <a:xfrm>
            <a:off x="569095" y="4727412"/>
            <a:ext cx="3252089" cy="438582"/>
          </a:xfrm>
          <a:prstGeom prst="rect">
            <a:avLst/>
          </a:prstGeom>
        </p:spPr>
        <p:txBody>
          <a:bodyPr vert="horz" wrap="square" lIns="68580" tIns="34290" rIns="68580" bIns="34290" rtlCol="0">
            <a:spAutoFit/>
          </a:bodyPr>
          <a:lstStyle>
            <a:defPPr>
              <a:defRPr lang="en-US"/>
            </a:defPPr>
            <a:lvl1pPr indent="0" algn="r" defTabSz="914400">
              <a:lnSpc>
                <a:spcPct val="100000"/>
              </a:lnSpc>
              <a:spcBef>
                <a:spcPts val="1200"/>
              </a:spcBef>
              <a:buFont typeface="Arial" panose="020B0604020202020204" pitchFamily="34" charset="0"/>
              <a:buNone/>
              <a:defRPr sz="1200">
                <a:solidFill>
                  <a:srgbClr val="0089BD"/>
                </a:solidFill>
                <a:latin typeface="Verdana" panose="020B0604030504040204" pitchFamily="34" charset="0"/>
                <a:ea typeface="Verdana" panose="020B0604030504040204" pitchFamily="34" charset="0"/>
                <a:cs typeface="Verdana" panose="020B0604030504040204" pitchFamily="34" charset="0"/>
              </a:defRPr>
            </a:lvl1pPr>
            <a:lvl2pPr indent="0" algn="ctr" defTabSz="914400">
              <a:lnSpc>
                <a:spcPct val="90000"/>
              </a:lnSpc>
              <a:spcBef>
                <a:spcPts val="500"/>
              </a:spcBef>
              <a:buFont typeface="Arial" panose="020B0604020202020204" pitchFamily="34" charset="0"/>
              <a:buNone/>
              <a:defRPr sz="2000"/>
            </a:lvl2pPr>
            <a:lvl3pPr indent="0" algn="ctr" defTabSz="914400">
              <a:lnSpc>
                <a:spcPct val="90000"/>
              </a:lnSpc>
              <a:spcBef>
                <a:spcPts val="500"/>
              </a:spcBef>
              <a:buFont typeface="Arial" panose="020B0604020202020204" pitchFamily="34" charset="0"/>
              <a:buNone/>
            </a:lvl3pPr>
            <a:lvl4pPr indent="0" algn="ctr" defTabSz="914400">
              <a:lnSpc>
                <a:spcPct val="90000"/>
              </a:lnSpc>
              <a:spcBef>
                <a:spcPts val="500"/>
              </a:spcBef>
              <a:buFont typeface="Arial" panose="020B0604020202020204" pitchFamily="34" charset="0"/>
              <a:buNone/>
              <a:defRPr sz="1600"/>
            </a:lvl4pPr>
            <a:lvl5pPr indent="0" algn="ctr" defTabSz="914400">
              <a:lnSpc>
                <a:spcPct val="90000"/>
              </a:lnSpc>
              <a:spcBef>
                <a:spcPts val="500"/>
              </a:spcBef>
              <a:buFont typeface="Arial" panose="020B0604020202020204" pitchFamily="34" charset="0"/>
              <a:buNone/>
              <a:defRPr sz="1600"/>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algn="l"/>
            <a:r>
              <a:rPr lang="en-US" dirty="0"/>
              <a:t>Tuskegee Airmen, </a:t>
            </a:r>
            <a:br>
              <a:rPr lang="en-US" dirty="0"/>
            </a:br>
            <a:r>
              <a:rPr lang="en-US" dirty="0"/>
              <a:t>Tuskegee, Alabama </a:t>
            </a:r>
          </a:p>
        </p:txBody>
      </p:sp>
      <p:sp>
        <p:nvSpPr>
          <p:cNvPr id="9" name="Rectangle 8">
            <a:extLst>
              <a:ext uri="{FF2B5EF4-FFF2-40B4-BE49-F238E27FC236}">
                <a16:creationId xmlns:a16="http://schemas.microsoft.com/office/drawing/2014/main" id="{652CDB53-F348-BA45-BAB2-C686B55D5EB4}"/>
              </a:ext>
            </a:extLst>
          </p:cNvPr>
          <p:cNvSpPr/>
          <p:nvPr/>
        </p:nvSpPr>
        <p:spPr>
          <a:xfrm>
            <a:off x="569094" y="2410248"/>
            <a:ext cx="3990399" cy="2250142"/>
          </a:xfrm>
          <a:prstGeom prst="rect">
            <a:avLst/>
          </a:prstGeom>
          <a:solidFill>
            <a:srgbClr val="008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10" name="Picture 9" descr="tuskegeethumb.jpg">
            <a:extLst>
              <a:ext uri="{FF2B5EF4-FFF2-40B4-BE49-F238E27FC236}">
                <a16:creationId xmlns:a16="http://schemas.microsoft.com/office/drawing/2014/main" id="{784E5890-6AA5-3F4E-A444-40BDF494A8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9885" y="2303929"/>
            <a:ext cx="3990399" cy="2250142"/>
          </a:xfrm>
          <a:prstGeom prst="rect">
            <a:avLst/>
          </a:prstGeom>
        </p:spPr>
      </p:pic>
    </p:spTree>
    <p:extLst>
      <p:ext uri="{BB962C8B-B14F-4D97-AF65-F5344CB8AC3E}">
        <p14:creationId xmlns:p14="http://schemas.microsoft.com/office/powerpoint/2010/main" val="14510429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BDC6E57-D79B-0D49-8EF8-B08517A6785C}"/>
              </a:ext>
            </a:extLst>
          </p:cNvPr>
          <p:cNvPicPr>
            <a:picLocks/>
          </p:cNvPicPr>
          <p:nvPr/>
        </p:nvPicPr>
        <p:blipFill>
          <a:blip r:embed="rId2"/>
          <a:srcRect/>
          <a:stretch/>
        </p:blipFill>
        <p:spPr>
          <a:xfrm>
            <a:off x="1" y="0"/>
            <a:ext cx="9143998" cy="6857999"/>
          </a:xfrm>
          <a:prstGeom prst="rect">
            <a:avLst/>
          </a:prstGeom>
        </p:spPr>
      </p:pic>
      <p:sp>
        <p:nvSpPr>
          <p:cNvPr id="14" name="Content Placeholder 1">
            <a:extLst>
              <a:ext uri="{FF2B5EF4-FFF2-40B4-BE49-F238E27FC236}">
                <a16:creationId xmlns:a16="http://schemas.microsoft.com/office/drawing/2014/main" id="{EA557EE2-FE9B-F64A-B639-BE2A959BF71D}"/>
              </a:ext>
            </a:extLst>
          </p:cNvPr>
          <p:cNvSpPr txBox="1">
            <a:spLocks/>
          </p:cNvSpPr>
          <p:nvPr/>
        </p:nvSpPr>
        <p:spPr>
          <a:xfrm>
            <a:off x="4456422" y="2262769"/>
            <a:ext cx="3998737" cy="4165531"/>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1200"/>
              </a:spcBef>
            </a:pP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Because of continued segregation of defense industry jobs in the South, 1.6 million blacks went northward and westward during the war to find jobs, distance themselves from segregation, and seek a better life. </a:t>
            </a: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World War II offered millions of new jobs all across America. </a:t>
            </a:r>
          </a:p>
          <a:p>
            <a:pPr marL="257172" indent="-257172" algn="l">
              <a:lnSpc>
                <a:spcPct val="100000"/>
              </a:lnSpc>
              <a:spcBef>
                <a:spcPts val="1200"/>
              </a:spcBef>
              <a:buFont typeface="Arial" panose="020B0604020202020204" pitchFamily="34" charset="0"/>
              <a:buChar char="•"/>
            </a:pPr>
            <a:endPar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3" name="Rectangle 12">
            <a:extLst>
              <a:ext uri="{FF2B5EF4-FFF2-40B4-BE49-F238E27FC236}">
                <a16:creationId xmlns:a16="http://schemas.microsoft.com/office/drawing/2014/main" id="{DDDF7B81-EB6E-544B-809C-C871F7C586B7}"/>
              </a:ext>
            </a:extLst>
          </p:cNvPr>
          <p:cNvSpPr/>
          <p:nvPr/>
        </p:nvSpPr>
        <p:spPr>
          <a:xfrm>
            <a:off x="576096" y="2441973"/>
            <a:ext cx="3534552" cy="2650914"/>
          </a:xfrm>
          <a:prstGeom prst="rect">
            <a:avLst/>
          </a:prstGeom>
          <a:solidFill>
            <a:srgbClr val="008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11" name="Picture 10" descr="Migration.jpg">
            <a:extLst>
              <a:ext uri="{FF2B5EF4-FFF2-40B4-BE49-F238E27FC236}">
                <a16:creationId xmlns:a16="http://schemas.microsoft.com/office/drawing/2014/main" id="{B43E6541-8A3D-0F40-950F-6F767D7A5E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8841" y="2348122"/>
            <a:ext cx="3534552" cy="2650914"/>
          </a:xfrm>
          <a:prstGeom prst="rect">
            <a:avLst/>
          </a:prstGeom>
        </p:spPr>
      </p:pic>
      <p:sp>
        <p:nvSpPr>
          <p:cNvPr id="15" name="Content Placeholder 1">
            <a:extLst>
              <a:ext uri="{FF2B5EF4-FFF2-40B4-BE49-F238E27FC236}">
                <a16:creationId xmlns:a16="http://schemas.microsoft.com/office/drawing/2014/main" id="{90F3C7B8-5133-444A-838B-70556F7E68DB}"/>
              </a:ext>
            </a:extLst>
          </p:cNvPr>
          <p:cNvSpPr txBox="1">
            <a:spLocks/>
          </p:cNvSpPr>
          <p:nvPr/>
        </p:nvSpPr>
        <p:spPr>
          <a:xfrm>
            <a:off x="557372" y="5235697"/>
            <a:ext cx="2932398" cy="777136"/>
          </a:xfrm>
          <a:prstGeom prst="rect">
            <a:avLst/>
          </a:prstGeom>
        </p:spPr>
        <p:txBody>
          <a:bodyPr vert="horz" wrap="square" lIns="68580" tIns="34290" rIns="68580" bIns="34290" rtlCol="0">
            <a:spAutoFit/>
          </a:bodyPr>
          <a:lstStyle>
            <a:defPPr>
              <a:defRPr lang="en-US"/>
            </a:defPPr>
            <a:lvl1pPr indent="0" algn="r" defTabSz="914400">
              <a:lnSpc>
                <a:spcPct val="100000"/>
              </a:lnSpc>
              <a:spcBef>
                <a:spcPts val="1200"/>
              </a:spcBef>
              <a:buFont typeface="Arial" panose="020B0604020202020204" pitchFamily="34" charset="0"/>
              <a:buNone/>
              <a:defRPr sz="1200">
                <a:solidFill>
                  <a:srgbClr val="0089BD"/>
                </a:solidFill>
                <a:latin typeface="Verdana" panose="020B0604030504040204" pitchFamily="34" charset="0"/>
                <a:ea typeface="Verdana" panose="020B0604030504040204" pitchFamily="34" charset="0"/>
                <a:cs typeface="Verdana" panose="020B0604030504040204" pitchFamily="34" charset="0"/>
              </a:defRPr>
            </a:lvl1pPr>
            <a:lvl2pPr indent="0" algn="ctr" defTabSz="914400">
              <a:lnSpc>
                <a:spcPct val="90000"/>
              </a:lnSpc>
              <a:spcBef>
                <a:spcPts val="500"/>
              </a:spcBef>
              <a:buFont typeface="Arial" panose="020B0604020202020204" pitchFamily="34" charset="0"/>
              <a:buNone/>
              <a:defRPr sz="2000"/>
            </a:lvl2pPr>
            <a:lvl3pPr indent="0" algn="ctr" defTabSz="914400">
              <a:lnSpc>
                <a:spcPct val="90000"/>
              </a:lnSpc>
              <a:spcBef>
                <a:spcPts val="500"/>
              </a:spcBef>
              <a:buFont typeface="Arial" panose="020B0604020202020204" pitchFamily="34" charset="0"/>
              <a:buNone/>
            </a:lvl3pPr>
            <a:lvl4pPr indent="0" algn="ctr" defTabSz="914400">
              <a:lnSpc>
                <a:spcPct val="90000"/>
              </a:lnSpc>
              <a:spcBef>
                <a:spcPts val="500"/>
              </a:spcBef>
              <a:buFont typeface="Arial" panose="020B0604020202020204" pitchFamily="34" charset="0"/>
              <a:buNone/>
              <a:defRPr sz="1600"/>
            </a:lvl4pPr>
            <a:lvl5pPr indent="0" algn="ctr" defTabSz="914400">
              <a:lnSpc>
                <a:spcPct val="90000"/>
              </a:lnSpc>
              <a:spcBef>
                <a:spcPts val="500"/>
              </a:spcBef>
              <a:buFont typeface="Arial" panose="020B0604020202020204" pitchFamily="34" charset="0"/>
              <a:buNone/>
              <a:defRPr sz="1600"/>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algn="l"/>
            <a:r>
              <a:rPr lang="en-US" dirty="0"/>
              <a:t>Florida family migrates north during World War II to seek employment </a:t>
            </a:r>
          </a:p>
          <a:p>
            <a:pPr algn="l"/>
            <a:endParaRPr lang="en-US" dirty="0"/>
          </a:p>
        </p:txBody>
      </p:sp>
      <p:sp>
        <p:nvSpPr>
          <p:cNvPr id="16" name="Title 2">
            <a:extLst>
              <a:ext uri="{FF2B5EF4-FFF2-40B4-BE49-F238E27FC236}">
                <a16:creationId xmlns:a16="http://schemas.microsoft.com/office/drawing/2014/main" id="{B69EFE17-C75E-A440-88CE-D15E5AFBDDE1}"/>
              </a:ext>
            </a:extLst>
          </p:cNvPr>
          <p:cNvSpPr txBox="1">
            <a:spLocks/>
          </p:cNvSpPr>
          <p:nvPr/>
        </p:nvSpPr>
        <p:spPr>
          <a:xfrm>
            <a:off x="960121" y="914400"/>
            <a:ext cx="7200900" cy="748480"/>
          </a:xfrm>
          <a:prstGeom prst="rect">
            <a:avLst/>
          </a:prstGeom>
        </p:spPr>
        <p:txBody>
          <a:bodyPr vert="horz" lIns="68580" tIns="34290" rIns="68580" bIns="34290" rtlCol="0" anchor="t">
            <a:normAutofit fontScale="97500"/>
          </a:bodyPr>
          <a:lstStyle>
            <a:defPPr>
              <a:defRPr lang="en-US"/>
            </a:defPPr>
            <a:lvl1pPr algn="ctr" defTabSz="914400">
              <a:lnSpc>
                <a:spcPct val="90000"/>
              </a:lnSpc>
              <a:spcBef>
                <a:spcPct val="0"/>
              </a:spcBef>
              <a:buNone/>
              <a:defRPr sz="2000" b="1">
                <a:solidFill>
                  <a:srgbClr val="0089BD"/>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Heading Out North &amp; West</a:t>
            </a:r>
          </a:p>
          <a:p>
            <a:endParaRPr lang="en-US" dirty="0"/>
          </a:p>
        </p:txBody>
      </p:sp>
    </p:spTree>
    <p:extLst>
      <p:ext uri="{BB962C8B-B14F-4D97-AF65-F5344CB8AC3E}">
        <p14:creationId xmlns:p14="http://schemas.microsoft.com/office/powerpoint/2010/main" val="33123287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53D4329-F399-B149-A420-D9F0B00E1BF9}"/>
              </a:ext>
            </a:extLst>
          </p:cNvPr>
          <p:cNvPicPr>
            <a:picLocks/>
          </p:cNvPicPr>
          <p:nvPr/>
        </p:nvPicPr>
        <p:blipFill>
          <a:blip r:embed="rId2"/>
          <a:srcRect/>
          <a:stretch/>
        </p:blipFill>
        <p:spPr>
          <a:xfrm>
            <a:off x="1" y="0"/>
            <a:ext cx="9143998" cy="6857999"/>
          </a:xfrm>
          <a:prstGeom prst="rect">
            <a:avLst/>
          </a:prstGeom>
        </p:spPr>
      </p:pic>
      <p:sp>
        <p:nvSpPr>
          <p:cNvPr id="17" name="Content Placeholder 1">
            <a:extLst>
              <a:ext uri="{FF2B5EF4-FFF2-40B4-BE49-F238E27FC236}">
                <a16:creationId xmlns:a16="http://schemas.microsoft.com/office/drawing/2014/main" id="{937F1801-BE18-6B41-9197-480C4E57D622}"/>
              </a:ext>
            </a:extLst>
          </p:cNvPr>
          <p:cNvSpPr txBox="1">
            <a:spLocks/>
          </p:cNvSpPr>
          <p:nvPr/>
        </p:nvSpPr>
        <p:spPr>
          <a:xfrm>
            <a:off x="4456422" y="2262769"/>
            <a:ext cx="3998737" cy="4165531"/>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1200"/>
              </a:spcBef>
            </a:pP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Despite strong and widespread attempts to keep African Americans from venturing out of the South to find jobs or jobs with better pay, by 1942 the War Manpower Commission began to affirm these attempts and to help non-Southern states recruit black workers from the South.  </a:t>
            </a: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last, the federal government began to assist worker mobility, even as African Americans increasingly saw this perceived freedom to choose where to live and work as a civil rights issue. </a:t>
            </a:r>
          </a:p>
          <a:p>
            <a:pPr algn="l">
              <a:lnSpc>
                <a:spcPct val="100000"/>
              </a:lnSpc>
              <a:spcBef>
                <a:spcPts val="1200"/>
              </a:spcBef>
            </a:pPr>
            <a:endPar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9" name="Title 2">
            <a:extLst>
              <a:ext uri="{FF2B5EF4-FFF2-40B4-BE49-F238E27FC236}">
                <a16:creationId xmlns:a16="http://schemas.microsoft.com/office/drawing/2014/main" id="{FB6A4C6D-0136-424F-97A7-244F427DFDAC}"/>
              </a:ext>
            </a:extLst>
          </p:cNvPr>
          <p:cNvSpPr txBox="1">
            <a:spLocks/>
          </p:cNvSpPr>
          <p:nvPr/>
        </p:nvSpPr>
        <p:spPr>
          <a:xfrm>
            <a:off x="960121" y="914400"/>
            <a:ext cx="7200900" cy="748480"/>
          </a:xfrm>
          <a:prstGeom prst="rect">
            <a:avLst/>
          </a:prstGeom>
        </p:spPr>
        <p:txBody>
          <a:bodyPr vert="horz" lIns="68580" tIns="34290" rIns="68580" bIns="34290" rtlCol="0" anchor="t">
            <a:normAutofit fontScale="97500"/>
          </a:bodyPr>
          <a:lstStyle>
            <a:defPPr>
              <a:defRPr lang="en-US"/>
            </a:defPPr>
            <a:lvl1pPr algn="ctr" defTabSz="914400">
              <a:lnSpc>
                <a:spcPct val="90000"/>
              </a:lnSpc>
              <a:spcBef>
                <a:spcPct val="0"/>
              </a:spcBef>
              <a:buNone/>
              <a:defRPr sz="2000" b="1">
                <a:solidFill>
                  <a:srgbClr val="0089BD"/>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Heading Out North &amp; West</a:t>
            </a:r>
          </a:p>
          <a:p>
            <a:endParaRPr lang="en-US" dirty="0"/>
          </a:p>
        </p:txBody>
      </p:sp>
      <p:sp>
        <p:nvSpPr>
          <p:cNvPr id="8" name="Rectangle 7">
            <a:extLst>
              <a:ext uri="{FF2B5EF4-FFF2-40B4-BE49-F238E27FC236}">
                <a16:creationId xmlns:a16="http://schemas.microsoft.com/office/drawing/2014/main" id="{2B4808A5-2A2A-E745-8FAB-572C58515610}"/>
              </a:ext>
            </a:extLst>
          </p:cNvPr>
          <p:cNvSpPr/>
          <p:nvPr/>
        </p:nvSpPr>
        <p:spPr>
          <a:xfrm>
            <a:off x="576096" y="2441973"/>
            <a:ext cx="3534552" cy="2650914"/>
          </a:xfrm>
          <a:prstGeom prst="rect">
            <a:avLst/>
          </a:prstGeom>
          <a:solidFill>
            <a:srgbClr val="008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9" name="Picture 8" descr="Migration.jpg">
            <a:extLst>
              <a:ext uri="{FF2B5EF4-FFF2-40B4-BE49-F238E27FC236}">
                <a16:creationId xmlns:a16="http://schemas.microsoft.com/office/drawing/2014/main" id="{47780298-BF1F-4B4B-80FA-142CB60EA3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8841" y="2348122"/>
            <a:ext cx="3534552" cy="2650914"/>
          </a:xfrm>
          <a:prstGeom prst="rect">
            <a:avLst/>
          </a:prstGeom>
        </p:spPr>
      </p:pic>
      <p:sp>
        <p:nvSpPr>
          <p:cNvPr id="10" name="Content Placeholder 1">
            <a:extLst>
              <a:ext uri="{FF2B5EF4-FFF2-40B4-BE49-F238E27FC236}">
                <a16:creationId xmlns:a16="http://schemas.microsoft.com/office/drawing/2014/main" id="{8FAF666D-1CBC-EA46-A5CC-ECF6BFEAD072}"/>
              </a:ext>
            </a:extLst>
          </p:cNvPr>
          <p:cNvSpPr txBox="1">
            <a:spLocks/>
          </p:cNvSpPr>
          <p:nvPr/>
        </p:nvSpPr>
        <p:spPr>
          <a:xfrm>
            <a:off x="557372" y="5235697"/>
            <a:ext cx="2932398" cy="777136"/>
          </a:xfrm>
          <a:prstGeom prst="rect">
            <a:avLst/>
          </a:prstGeom>
        </p:spPr>
        <p:txBody>
          <a:bodyPr vert="horz" wrap="square" lIns="68580" tIns="34290" rIns="68580" bIns="34290" rtlCol="0">
            <a:spAutoFit/>
          </a:bodyPr>
          <a:lstStyle>
            <a:defPPr>
              <a:defRPr lang="en-US"/>
            </a:defPPr>
            <a:lvl1pPr indent="0" algn="r" defTabSz="914400">
              <a:lnSpc>
                <a:spcPct val="100000"/>
              </a:lnSpc>
              <a:spcBef>
                <a:spcPts val="1200"/>
              </a:spcBef>
              <a:buFont typeface="Arial" panose="020B0604020202020204" pitchFamily="34" charset="0"/>
              <a:buNone/>
              <a:defRPr sz="1200">
                <a:solidFill>
                  <a:srgbClr val="0089BD"/>
                </a:solidFill>
                <a:latin typeface="Verdana" panose="020B0604030504040204" pitchFamily="34" charset="0"/>
                <a:ea typeface="Verdana" panose="020B0604030504040204" pitchFamily="34" charset="0"/>
                <a:cs typeface="Verdana" panose="020B0604030504040204" pitchFamily="34" charset="0"/>
              </a:defRPr>
            </a:lvl1pPr>
            <a:lvl2pPr indent="0" algn="ctr" defTabSz="914400">
              <a:lnSpc>
                <a:spcPct val="90000"/>
              </a:lnSpc>
              <a:spcBef>
                <a:spcPts val="500"/>
              </a:spcBef>
              <a:buFont typeface="Arial" panose="020B0604020202020204" pitchFamily="34" charset="0"/>
              <a:buNone/>
              <a:defRPr sz="2000"/>
            </a:lvl2pPr>
            <a:lvl3pPr indent="0" algn="ctr" defTabSz="914400">
              <a:lnSpc>
                <a:spcPct val="90000"/>
              </a:lnSpc>
              <a:spcBef>
                <a:spcPts val="500"/>
              </a:spcBef>
              <a:buFont typeface="Arial" panose="020B0604020202020204" pitchFamily="34" charset="0"/>
              <a:buNone/>
            </a:lvl3pPr>
            <a:lvl4pPr indent="0" algn="ctr" defTabSz="914400">
              <a:lnSpc>
                <a:spcPct val="90000"/>
              </a:lnSpc>
              <a:spcBef>
                <a:spcPts val="500"/>
              </a:spcBef>
              <a:buFont typeface="Arial" panose="020B0604020202020204" pitchFamily="34" charset="0"/>
              <a:buNone/>
              <a:defRPr sz="1600"/>
            </a:lvl4pPr>
            <a:lvl5pPr indent="0" algn="ctr" defTabSz="914400">
              <a:lnSpc>
                <a:spcPct val="90000"/>
              </a:lnSpc>
              <a:spcBef>
                <a:spcPts val="500"/>
              </a:spcBef>
              <a:buFont typeface="Arial" panose="020B0604020202020204" pitchFamily="34" charset="0"/>
              <a:buNone/>
              <a:defRPr sz="1600"/>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algn="l"/>
            <a:r>
              <a:rPr lang="en-US" dirty="0"/>
              <a:t>Florida family migrates north during World War II to seek employment </a:t>
            </a:r>
          </a:p>
          <a:p>
            <a:pPr algn="l"/>
            <a:endParaRPr lang="en-US" dirty="0"/>
          </a:p>
        </p:txBody>
      </p:sp>
    </p:spTree>
    <p:extLst>
      <p:ext uri="{BB962C8B-B14F-4D97-AF65-F5344CB8AC3E}">
        <p14:creationId xmlns:p14="http://schemas.microsoft.com/office/powerpoint/2010/main" val="3629836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E2ACC10-FB36-504A-BA02-9D43FD7AB326}"/>
              </a:ext>
            </a:extLst>
          </p:cNvPr>
          <p:cNvPicPr>
            <a:picLocks/>
          </p:cNvPicPr>
          <p:nvPr/>
        </p:nvPicPr>
        <p:blipFill>
          <a:blip r:embed="rId3"/>
          <a:srcRect/>
          <a:stretch/>
        </p:blipFill>
        <p:spPr>
          <a:xfrm>
            <a:off x="1" y="0"/>
            <a:ext cx="9143998" cy="6857999"/>
          </a:xfrm>
          <a:prstGeom prst="rect">
            <a:avLst/>
          </a:prstGeom>
        </p:spPr>
      </p:pic>
      <p:sp>
        <p:nvSpPr>
          <p:cNvPr id="3" name="Content Placeholder 1">
            <a:extLst>
              <a:ext uri="{FF2B5EF4-FFF2-40B4-BE49-F238E27FC236}">
                <a16:creationId xmlns:a16="http://schemas.microsoft.com/office/drawing/2014/main" id="{D2D0EFEB-D86C-254E-A2F5-12E85C1A761D}"/>
              </a:ext>
            </a:extLst>
          </p:cNvPr>
          <p:cNvSpPr txBox="1">
            <a:spLocks/>
          </p:cNvSpPr>
          <p:nvPr/>
        </p:nvSpPr>
        <p:spPr>
          <a:xfrm>
            <a:off x="969264" y="1600200"/>
            <a:ext cx="7200900" cy="3294620"/>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1200"/>
              </a:spcBef>
            </a:pP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Created in the fast-paced “First 100 Days” of the newly-elected Franklin D. Roosevelt administration in 1933, the TVA was part of FDR’s “relief, recovery, and reform” in his “New Deal” for Americans.  </a:t>
            </a: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90% of Tennessee Valley residents lacked electricity, leaving residents to store food in cellars or iceboxes, light homes by candle or kerosene lamps, and cook on wood-burning stoves. </a:t>
            </a:r>
          </a:p>
        </p:txBody>
      </p:sp>
      <p:sp>
        <p:nvSpPr>
          <p:cNvPr id="4" name="Title 2">
            <a:extLst>
              <a:ext uri="{FF2B5EF4-FFF2-40B4-BE49-F238E27FC236}">
                <a16:creationId xmlns:a16="http://schemas.microsoft.com/office/drawing/2014/main" id="{6A07B9D7-5252-6C48-ACE7-C8169FAE9AEB}"/>
              </a:ext>
            </a:extLst>
          </p:cNvPr>
          <p:cNvSpPr txBox="1">
            <a:spLocks/>
          </p:cNvSpPr>
          <p:nvPr/>
        </p:nvSpPr>
        <p:spPr>
          <a:xfrm>
            <a:off x="960121" y="913190"/>
            <a:ext cx="7200900" cy="748480"/>
          </a:xfrm>
          <a:prstGeom prst="rect">
            <a:avLst/>
          </a:prstGeom>
        </p:spPr>
        <p:txBody>
          <a:bodyPr vert="horz" lIns="68580" tIns="34290" rIns="68580" bIns="34290" rtlCol="0" anchor="t">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100" b="1" dirty="0">
                <a:solidFill>
                  <a:srgbClr val="0089BD"/>
                </a:solidFill>
                <a:latin typeface="Verdana" panose="020B0604030504040204" pitchFamily="34" charset="0"/>
                <a:ea typeface="Verdana" panose="020B0604030504040204" pitchFamily="34" charset="0"/>
                <a:cs typeface="Verdana" panose="020B0604030504040204" pitchFamily="34" charset="0"/>
              </a:rPr>
              <a:t>The Tennessee Valley Authority (TVA)</a:t>
            </a:r>
          </a:p>
        </p:txBody>
      </p:sp>
      <p:sp>
        <p:nvSpPr>
          <p:cNvPr id="7" name="Content Placeholder 1">
            <a:extLst>
              <a:ext uri="{FF2B5EF4-FFF2-40B4-BE49-F238E27FC236}">
                <a16:creationId xmlns:a16="http://schemas.microsoft.com/office/drawing/2014/main" id="{989541B2-A680-D247-A9AE-C477BB2C6AF4}"/>
              </a:ext>
            </a:extLst>
          </p:cNvPr>
          <p:cNvSpPr txBox="1">
            <a:spLocks/>
          </p:cNvSpPr>
          <p:nvPr/>
        </p:nvSpPr>
        <p:spPr>
          <a:xfrm>
            <a:off x="1070812" y="5045118"/>
            <a:ext cx="2496963" cy="623248"/>
          </a:xfrm>
          <a:prstGeom prst="rect">
            <a:avLst/>
          </a:prstGeom>
        </p:spPr>
        <p:txBody>
          <a:bodyPr vert="horz" wrap="square" lIns="68580" tIns="34290" rIns="68580" bIns="3429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1200"/>
              </a:spcBef>
            </a:pPr>
            <a:r>
              <a:rPr lang="en-US" sz="1200" dirty="0">
                <a:solidFill>
                  <a:srgbClr val="0089BD"/>
                </a:solidFill>
                <a:latin typeface="Verdana" panose="020B0604030504040204" pitchFamily="34" charset="0"/>
                <a:ea typeface="Verdana" panose="020B0604030504040204" pitchFamily="34" charset="0"/>
                <a:cs typeface="Verdana" panose="020B0604030504040204" pitchFamily="34" charset="0"/>
              </a:rPr>
              <a:t>Completion and launch of the Cherokee Dam, TN in 1941, two days before Pearl Harbor </a:t>
            </a:r>
          </a:p>
        </p:txBody>
      </p:sp>
      <p:sp>
        <p:nvSpPr>
          <p:cNvPr id="9" name="Rectangle 8">
            <a:extLst>
              <a:ext uri="{FF2B5EF4-FFF2-40B4-BE49-F238E27FC236}">
                <a16:creationId xmlns:a16="http://schemas.microsoft.com/office/drawing/2014/main" id="{E5A20C2A-BD7E-B240-8F8F-EFC15ADE6E9E}"/>
              </a:ext>
            </a:extLst>
          </p:cNvPr>
          <p:cNvSpPr/>
          <p:nvPr/>
        </p:nvSpPr>
        <p:spPr>
          <a:xfrm>
            <a:off x="3627914" y="4203430"/>
            <a:ext cx="4438650" cy="1621566"/>
          </a:xfrm>
          <a:prstGeom prst="rect">
            <a:avLst/>
          </a:prstGeom>
          <a:solidFill>
            <a:srgbClr val="008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10" name="Picture 9" descr="TVA.jpg">
            <a:extLst>
              <a:ext uri="{FF2B5EF4-FFF2-40B4-BE49-F238E27FC236}">
                <a16:creationId xmlns:a16="http://schemas.microsoft.com/office/drawing/2014/main" id="{9AF9EC95-9939-6B48-89E2-2C6C16C6E3B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40657" y="4114942"/>
            <a:ext cx="4438650" cy="1595769"/>
          </a:xfrm>
          <a:prstGeom prst="rect">
            <a:avLst/>
          </a:prstGeom>
        </p:spPr>
      </p:pic>
    </p:spTree>
    <p:extLst>
      <p:ext uri="{BB962C8B-B14F-4D97-AF65-F5344CB8AC3E}">
        <p14:creationId xmlns:p14="http://schemas.microsoft.com/office/powerpoint/2010/main" val="20873127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50C4DF-6C7F-1644-B002-D72D3EEBD245}"/>
              </a:ext>
            </a:extLst>
          </p:cNvPr>
          <p:cNvSpPr/>
          <p:nvPr/>
        </p:nvSpPr>
        <p:spPr>
          <a:xfrm>
            <a:off x="-195943" y="-111034"/>
            <a:ext cx="9529354" cy="709313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EB21E01-5C8F-564E-A0FA-C4A0E21232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4153" y="1133605"/>
            <a:ext cx="9571953" cy="4384738"/>
          </a:xfrm>
          <a:prstGeom prst="rect">
            <a:avLst/>
          </a:prstGeom>
        </p:spPr>
      </p:pic>
    </p:spTree>
    <p:extLst>
      <p:ext uri="{BB962C8B-B14F-4D97-AF65-F5344CB8AC3E}">
        <p14:creationId xmlns:p14="http://schemas.microsoft.com/office/powerpoint/2010/main" val="42408870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741EAB-3EE4-1A4A-9112-BCC0696F9433}"/>
              </a:ext>
            </a:extLst>
          </p:cNvPr>
          <p:cNvPicPr>
            <a:picLocks/>
          </p:cNvPicPr>
          <p:nvPr/>
        </p:nvPicPr>
        <p:blipFill>
          <a:blip r:embed="rId2"/>
          <a:srcRect/>
          <a:stretch/>
        </p:blipFill>
        <p:spPr>
          <a:xfrm>
            <a:off x="1" y="0"/>
            <a:ext cx="9143998" cy="6857999"/>
          </a:xfrm>
          <a:prstGeom prst="rect">
            <a:avLst/>
          </a:prstGeom>
        </p:spPr>
      </p:pic>
      <p:sp>
        <p:nvSpPr>
          <p:cNvPr id="11" name="Content Placeholder 1">
            <a:extLst>
              <a:ext uri="{FF2B5EF4-FFF2-40B4-BE49-F238E27FC236}">
                <a16:creationId xmlns:a16="http://schemas.microsoft.com/office/drawing/2014/main" id="{AD7B2360-9004-704F-AFB9-3F1BDD2754AB}"/>
              </a:ext>
            </a:extLst>
          </p:cNvPr>
          <p:cNvSpPr txBox="1">
            <a:spLocks/>
          </p:cNvSpPr>
          <p:nvPr/>
        </p:nvSpPr>
        <p:spPr>
          <a:xfrm>
            <a:off x="1072671" y="2160272"/>
            <a:ext cx="4152472" cy="4130525"/>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1200"/>
              </a:spcBef>
            </a:pP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To boost wages fair to African Americans and to become more vocal about racial inequality in the workplace, blacks increasingly organized almost every type of industry, including in the South.  </a:t>
            </a: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With such organizations as the National Urban League, the NAACP, and labor unions working together, along with sympathetic government figures in Washington, D.C., greater economic opportunity-even in segregated unions—came to African Americans throughout the nation and the South. </a:t>
            </a:r>
          </a:p>
          <a:p>
            <a:pPr marL="257172" indent="-257172" algn="l">
              <a:lnSpc>
                <a:spcPct val="100000"/>
              </a:lnSpc>
              <a:spcBef>
                <a:spcPts val="1200"/>
              </a:spcBef>
              <a:buFont typeface="Arial" panose="020B0604020202020204" pitchFamily="34" charset="0"/>
              <a:buChar char="•"/>
            </a:pPr>
            <a:endPar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3" name="Rectangle 12">
            <a:extLst>
              <a:ext uri="{FF2B5EF4-FFF2-40B4-BE49-F238E27FC236}">
                <a16:creationId xmlns:a16="http://schemas.microsoft.com/office/drawing/2014/main" id="{DDDF7B81-EB6E-544B-809C-C871F7C586B7}"/>
              </a:ext>
            </a:extLst>
          </p:cNvPr>
          <p:cNvSpPr/>
          <p:nvPr/>
        </p:nvSpPr>
        <p:spPr>
          <a:xfrm>
            <a:off x="5453209" y="2264425"/>
            <a:ext cx="2513780" cy="3437246"/>
          </a:xfrm>
          <a:prstGeom prst="rect">
            <a:avLst/>
          </a:prstGeom>
          <a:solidFill>
            <a:srgbClr val="008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7" name="Picture 6" descr="NegroMen.gif">
            <a:extLst>
              <a:ext uri="{FF2B5EF4-FFF2-40B4-BE49-F238E27FC236}">
                <a16:creationId xmlns:a16="http://schemas.microsoft.com/office/drawing/2014/main" id="{EA322207-A089-634A-A07F-3140C844EB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701" t="3360" r="6522" b="3152"/>
          <a:stretch/>
        </p:blipFill>
        <p:spPr>
          <a:xfrm>
            <a:off x="5565952" y="2135837"/>
            <a:ext cx="2513780" cy="3437246"/>
          </a:xfrm>
          <a:prstGeom prst="rect">
            <a:avLst/>
          </a:prstGeom>
        </p:spPr>
      </p:pic>
      <p:sp>
        <p:nvSpPr>
          <p:cNvPr id="15" name="Title 2">
            <a:extLst>
              <a:ext uri="{FF2B5EF4-FFF2-40B4-BE49-F238E27FC236}">
                <a16:creationId xmlns:a16="http://schemas.microsoft.com/office/drawing/2014/main" id="{0E78C4E8-62CB-9E4F-A5D9-D2086811BF97}"/>
              </a:ext>
            </a:extLst>
          </p:cNvPr>
          <p:cNvSpPr txBox="1">
            <a:spLocks/>
          </p:cNvSpPr>
          <p:nvPr/>
        </p:nvSpPr>
        <p:spPr>
          <a:xfrm>
            <a:off x="960121" y="914400"/>
            <a:ext cx="7200900" cy="748480"/>
          </a:xfrm>
          <a:prstGeom prst="rect">
            <a:avLst/>
          </a:prstGeom>
        </p:spPr>
        <p:txBody>
          <a:bodyPr vert="horz" lIns="68580" tIns="34290" rIns="68580" bIns="34290" rtlCol="0" anchor="t">
            <a:normAutofit fontScale="97500"/>
          </a:bodyPr>
          <a:lstStyle>
            <a:defPPr>
              <a:defRPr lang="en-US"/>
            </a:defPPr>
            <a:lvl1pPr algn="ctr" defTabSz="914400">
              <a:lnSpc>
                <a:spcPct val="90000"/>
              </a:lnSpc>
              <a:spcBef>
                <a:spcPct val="0"/>
              </a:spcBef>
              <a:buNone/>
              <a:defRPr sz="2000" b="1">
                <a:solidFill>
                  <a:srgbClr val="0089BD"/>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Organized Labor Goes to Bat </a:t>
            </a:r>
            <a:br>
              <a:rPr lang="en-US" dirty="0"/>
            </a:br>
            <a:r>
              <a:rPr lang="en-US" dirty="0"/>
              <a:t>for African Americans</a:t>
            </a:r>
          </a:p>
          <a:p>
            <a:endParaRPr lang="en-US" dirty="0"/>
          </a:p>
        </p:txBody>
      </p:sp>
    </p:spTree>
    <p:extLst>
      <p:ext uri="{BB962C8B-B14F-4D97-AF65-F5344CB8AC3E}">
        <p14:creationId xmlns:p14="http://schemas.microsoft.com/office/powerpoint/2010/main" val="12148498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5F4B256-57A8-AF4F-92B2-FE0C7A7BD9F1}"/>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0" y="-1"/>
            <a:ext cx="9155092" cy="6858001"/>
          </a:xfrm>
          <a:prstGeom prst="rect">
            <a:avLst/>
          </a:prstGeom>
        </p:spPr>
      </p:pic>
      <p:pic>
        <p:nvPicPr>
          <p:cNvPr id="11" name="Picture 10">
            <a:extLst>
              <a:ext uri="{FF2B5EF4-FFF2-40B4-BE49-F238E27FC236}">
                <a16:creationId xmlns:a16="http://schemas.microsoft.com/office/drawing/2014/main" id="{40EEC6A5-3F05-B447-9B32-FC60F37BEC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032" y="-137943"/>
            <a:ext cx="9198142" cy="7363908"/>
          </a:xfrm>
          <a:prstGeom prst="rect">
            <a:avLst/>
          </a:prstGeom>
        </p:spPr>
      </p:pic>
    </p:spTree>
    <p:extLst>
      <p:ext uri="{BB962C8B-B14F-4D97-AF65-F5344CB8AC3E}">
        <p14:creationId xmlns:p14="http://schemas.microsoft.com/office/powerpoint/2010/main" val="36681610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226AE48-B23D-6C47-9E8C-A5485A597B54}"/>
              </a:ext>
            </a:extLst>
          </p:cNvPr>
          <p:cNvPicPr>
            <a:picLocks/>
          </p:cNvPicPr>
          <p:nvPr/>
        </p:nvPicPr>
        <p:blipFill>
          <a:blip r:embed="rId2"/>
          <a:srcRect/>
          <a:stretch/>
        </p:blipFill>
        <p:spPr>
          <a:xfrm>
            <a:off x="2" y="1"/>
            <a:ext cx="9143998" cy="6857999"/>
          </a:xfrm>
          <a:prstGeom prst="rect">
            <a:avLst/>
          </a:prstGeom>
        </p:spPr>
      </p:pic>
      <p:sp>
        <p:nvSpPr>
          <p:cNvPr id="13" name="Rectangle 12">
            <a:extLst>
              <a:ext uri="{FF2B5EF4-FFF2-40B4-BE49-F238E27FC236}">
                <a16:creationId xmlns:a16="http://schemas.microsoft.com/office/drawing/2014/main" id="{DDDF7B81-EB6E-544B-809C-C871F7C586B7}"/>
              </a:ext>
            </a:extLst>
          </p:cNvPr>
          <p:cNvSpPr/>
          <p:nvPr/>
        </p:nvSpPr>
        <p:spPr>
          <a:xfrm>
            <a:off x="509615" y="2393610"/>
            <a:ext cx="3150914" cy="2380942"/>
          </a:xfrm>
          <a:prstGeom prst="rect">
            <a:avLst/>
          </a:prstGeom>
          <a:solidFill>
            <a:srgbClr val="008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3" name="Picture 2">
            <a:extLst>
              <a:ext uri="{FF2B5EF4-FFF2-40B4-BE49-F238E27FC236}">
                <a16:creationId xmlns:a16="http://schemas.microsoft.com/office/drawing/2014/main" id="{54394349-5CAF-7149-8635-17706AFCFC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2358" y="2200728"/>
            <a:ext cx="3161574" cy="2456543"/>
          </a:xfrm>
          <a:prstGeom prst="rect">
            <a:avLst/>
          </a:prstGeom>
        </p:spPr>
      </p:pic>
      <p:sp>
        <p:nvSpPr>
          <p:cNvPr id="15" name="Content Placeholder 1">
            <a:extLst>
              <a:ext uri="{FF2B5EF4-FFF2-40B4-BE49-F238E27FC236}">
                <a16:creationId xmlns:a16="http://schemas.microsoft.com/office/drawing/2014/main" id="{79C550DE-F761-A742-98E6-E7F470A801DB}"/>
              </a:ext>
            </a:extLst>
          </p:cNvPr>
          <p:cNvSpPr txBox="1">
            <a:spLocks/>
          </p:cNvSpPr>
          <p:nvPr/>
        </p:nvSpPr>
        <p:spPr>
          <a:xfrm>
            <a:off x="3956561" y="2155450"/>
            <a:ext cx="4687578" cy="4650986"/>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1200"/>
              </a:spcBef>
            </a:pP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Outside military training camps in the South, African American soldiers faced Jim Crow discrimination at almost every turn.  </a:t>
            </a: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In fact, German prisoners of war ate at lunch counters with their white captors, while blacks were excluded or relegated to lesser areas!  </a:t>
            </a: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In a Kentucky railroad station three African American WACs were beaten by police when the women did not move promptly enough from the waiting room.  </a:t>
            </a: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These are among hundreds of examples of harsh prejudice against black soldiers in the South, even after the war ended. </a:t>
            </a:r>
          </a:p>
          <a:p>
            <a:pPr marL="257172" indent="-257172" algn="l">
              <a:lnSpc>
                <a:spcPct val="100000"/>
              </a:lnSpc>
              <a:spcBef>
                <a:spcPts val="1200"/>
              </a:spcBef>
              <a:buFont typeface="Arial" panose="020B0604020202020204" pitchFamily="34" charset="0"/>
              <a:buChar char="•"/>
            </a:pPr>
            <a:endPar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Content Placeholder 1">
            <a:extLst>
              <a:ext uri="{FF2B5EF4-FFF2-40B4-BE49-F238E27FC236}">
                <a16:creationId xmlns:a16="http://schemas.microsoft.com/office/drawing/2014/main" id="{DEB78AFC-9B86-EF44-9508-E454785DD8BF}"/>
              </a:ext>
            </a:extLst>
          </p:cNvPr>
          <p:cNvSpPr txBox="1">
            <a:spLocks/>
          </p:cNvSpPr>
          <p:nvPr/>
        </p:nvSpPr>
        <p:spPr>
          <a:xfrm>
            <a:off x="430183" y="4856847"/>
            <a:ext cx="3252089" cy="438582"/>
          </a:xfrm>
          <a:prstGeom prst="rect">
            <a:avLst/>
          </a:prstGeom>
        </p:spPr>
        <p:txBody>
          <a:bodyPr vert="horz" wrap="square" lIns="68580" tIns="34290" rIns="68580" bIns="34290" rtlCol="0">
            <a:spAutoFit/>
          </a:bodyPr>
          <a:lstStyle>
            <a:defPPr>
              <a:defRPr lang="en-US"/>
            </a:defPPr>
            <a:lvl1pPr indent="0" algn="r" defTabSz="914400">
              <a:lnSpc>
                <a:spcPct val="100000"/>
              </a:lnSpc>
              <a:spcBef>
                <a:spcPts val="1200"/>
              </a:spcBef>
              <a:buFont typeface="Arial" panose="020B0604020202020204" pitchFamily="34" charset="0"/>
              <a:buNone/>
              <a:defRPr sz="1200">
                <a:solidFill>
                  <a:srgbClr val="0089BD"/>
                </a:solidFill>
                <a:latin typeface="Verdana" panose="020B0604030504040204" pitchFamily="34" charset="0"/>
                <a:ea typeface="Verdana" panose="020B0604030504040204" pitchFamily="34" charset="0"/>
                <a:cs typeface="Verdana" panose="020B0604030504040204" pitchFamily="34" charset="0"/>
              </a:defRPr>
            </a:lvl1pPr>
            <a:lvl2pPr indent="0" algn="ctr" defTabSz="914400">
              <a:lnSpc>
                <a:spcPct val="90000"/>
              </a:lnSpc>
              <a:spcBef>
                <a:spcPts val="500"/>
              </a:spcBef>
              <a:buFont typeface="Arial" panose="020B0604020202020204" pitchFamily="34" charset="0"/>
              <a:buNone/>
              <a:defRPr sz="2000"/>
            </a:lvl2pPr>
            <a:lvl3pPr indent="0" algn="ctr" defTabSz="914400">
              <a:lnSpc>
                <a:spcPct val="90000"/>
              </a:lnSpc>
              <a:spcBef>
                <a:spcPts val="500"/>
              </a:spcBef>
              <a:buFont typeface="Arial" panose="020B0604020202020204" pitchFamily="34" charset="0"/>
              <a:buNone/>
            </a:lvl3pPr>
            <a:lvl4pPr indent="0" algn="ctr" defTabSz="914400">
              <a:lnSpc>
                <a:spcPct val="90000"/>
              </a:lnSpc>
              <a:spcBef>
                <a:spcPts val="500"/>
              </a:spcBef>
              <a:buFont typeface="Arial" panose="020B0604020202020204" pitchFamily="34" charset="0"/>
              <a:buNone/>
              <a:defRPr sz="1600"/>
            </a:lvl4pPr>
            <a:lvl5pPr indent="0" algn="ctr" defTabSz="914400">
              <a:lnSpc>
                <a:spcPct val="90000"/>
              </a:lnSpc>
              <a:spcBef>
                <a:spcPts val="500"/>
              </a:spcBef>
              <a:buFont typeface="Arial" panose="020B0604020202020204" pitchFamily="34" charset="0"/>
              <a:buNone/>
              <a:defRPr sz="1600"/>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algn="l"/>
            <a:r>
              <a:rPr lang="en-US" dirty="0"/>
              <a:t>African American soldiers,</a:t>
            </a:r>
            <a:br>
              <a:rPr lang="en-US" dirty="0"/>
            </a:br>
            <a:r>
              <a:rPr lang="en-US" dirty="0"/>
              <a:t>England, 1900’s</a:t>
            </a:r>
          </a:p>
        </p:txBody>
      </p:sp>
      <p:sp>
        <p:nvSpPr>
          <p:cNvPr id="16" name="Title 2">
            <a:extLst>
              <a:ext uri="{FF2B5EF4-FFF2-40B4-BE49-F238E27FC236}">
                <a16:creationId xmlns:a16="http://schemas.microsoft.com/office/drawing/2014/main" id="{364A3E7F-68D6-A44B-8A0A-C18849034B79}"/>
              </a:ext>
            </a:extLst>
          </p:cNvPr>
          <p:cNvSpPr txBox="1">
            <a:spLocks/>
          </p:cNvSpPr>
          <p:nvPr/>
        </p:nvSpPr>
        <p:spPr>
          <a:xfrm>
            <a:off x="960121" y="914400"/>
            <a:ext cx="7200900" cy="748480"/>
          </a:xfrm>
          <a:prstGeom prst="rect">
            <a:avLst/>
          </a:prstGeom>
        </p:spPr>
        <p:txBody>
          <a:bodyPr vert="horz" lIns="68580" tIns="34290" rIns="68580" bIns="34290" rtlCol="0" anchor="t">
            <a:normAutofit fontScale="97500"/>
          </a:bodyPr>
          <a:lstStyle>
            <a:defPPr>
              <a:defRPr lang="en-US"/>
            </a:defPPr>
            <a:lvl1pPr algn="ctr" defTabSz="914400">
              <a:lnSpc>
                <a:spcPct val="90000"/>
              </a:lnSpc>
              <a:spcBef>
                <a:spcPct val="0"/>
              </a:spcBef>
              <a:buNone/>
              <a:defRPr sz="2000" b="1">
                <a:solidFill>
                  <a:srgbClr val="0089BD"/>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Treatment of Black Soldiers in the South</a:t>
            </a:r>
          </a:p>
          <a:p>
            <a:endParaRPr lang="en-US" dirty="0"/>
          </a:p>
        </p:txBody>
      </p:sp>
    </p:spTree>
    <p:extLst>
      <p:ext uri="{BB962C8B-B14F-4D97-AF65-F5344CB8AC3E}">
        <p14:creationId xmlns:p14="http://schemas.microsoft.com/office/powerpoint/2010/main" val="19998687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82DA42F-2F1B-D246-8443-C822CB9B2FE5}"/>
              </a:ext>
            </a:extLst>
          </p:cNvPr>
          <p:cNvPicPr>
            <a:picLocks/>
          </p:cNvPicPr>
          <p:nvPr/>
        </p:nvPicPr>
        <p:blipFill>
          <a:blip r:embed="rId2"/>
          <a:srcRect/>
          <a:stretch/>
        </p:blipFill>
        <p:spPr>
          <a:xfrm>
            <a:off x="1" y="0"/>
            <a:ext cx="9143998" cy="6857999"/>
          </a:xfrm>
          <a:prstGeom prst="rect">
            <a:avLst/>
          </a:prstGeom>
        </p:spPr>
      </p:pic>
      <p:sp>
        <p:nvSpPr>
          <p:cNvPr id="14" name="Content Placeholder 1">
            <a:extLst>
              <a:ext uri="{FF2B5EF4-FFF2-40B4-BE49-F238E27FC236}">
                <a16:creationId xmlns:a16="http://schemas.microsoft.com/office/drawing/2014/main" id="{0BBFBDA0-A5A1-D040-8921-E40302D3EEDB}"/>
              </a:ext>
            </a:extLst>
          </p:cNvPr>
          <p:cNvSpPr txBox="1">
            <a:spLocks/>
          </p:cNvSpPr>
          <p:nvPr/>
        </p:nvSpPr>
        <p:spPr>
          <a:xfrm>
            <a:off x="3956561" y="2155450"/>
            <a:ext cx="4687578" cy="4650986"/>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1200"/>
              </a:spcBef>
            </a:pP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In the South the famed and storied work of the military’s United Service Organization (USO) was dispensed on a segregated basis, unlike the North where the USO faced no such restrictions. </a:t>
            </a: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Famed African American entertainer Lena Horne refused to sing at USO shows or other venues in the South that were not integrated. </a:t>
            </a:r>
          </a:p>
          <a:p>
            <a:pPr algn="l">
              <a:lnSpc>
                <a:spcPct val="100000"/>
              </a:lnSpc>
              <a:spcBef>
                <a:spcPts val="1200"/>
              </a:spcBef>
            </a:pPr>
            <a:endPar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3" name="Rectangle 12">
            <a:extLst>
              <a:ext uri="{FF2B5EF4-FFF2-40B4-BE49-F238E27FC236}">
                <a16:creationId xmlns:a16="http://schemas.microsoft.com/office/drawing/2014/main" id="{DDDF7B81-EB6E-544B-809C-C871F7C586B7}"/>
              </a:ext>
            </a:extLst>
          </p:cNvPr>
          <p:cNvSpPr/>
          <p:nvPr/>
        </p:nvSpPr>
        <p:spPr>
          <a:xfrm>
            <a:off x="449457" y="2342549"/>
            <a:ext cx="3252089" cy="2457394"/>
          </a:xfrm>
          <a:prstGeom prst="rect">
            <a:avLst/>
          </a:prstGeom>
          <a:solidFill>
            <a:srgbClr val="008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11" name="Picture 10" descr="Lena Horne.jpg">
            <a:extLst>
              <a:ext uri="{FF2B5EF4-FFF2-40B4-BE49-F238E27FC236}">
                <a16:creationId xmlns:a16="http://schemas.microsoft.com/office/drawing/2014/main" id="{0020FF3A-25A6-484B-BB4C-3F670FE795A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2200" y="2213960"/>
            <a:ext cx="3252089" cy="2457393"/>
          </a:xfrm>
          <a:prstGeom prst="rect">
            <a:avLst/>
          </a:prstGeom>
        </p:spPr>
      </p:pic>
      <p:sp>
        <p:nvSpPr>
          <p:cNvPr id="15" name="Content Placeholder 1">
            <a:extLst>
              <a:ext uri="{FF2B5EF4-FFF2-40B4-BE49-F238E27FC236}">
                <a16:creationId xmlns:a16="http://schemas.microsoft.com/office/drawing/2014/main" id="{C5855072-8AB8-394A-AF9E-7DF9CE97653F}"/>
              </a:ext>
            </a:extLst>
          </p:cNvPr>
          <p:cNvSpPr txBox="1">
            <a:spLocks/>
          </p:cNvSpPr>
          <p:nvPr/>
        </p:nvSpPr>
        <p:spPr>
          <a:xfrm>
            <a:off x="370025" y="4882238"/>
            <a:ext cx="3252089" cy="777136"/>
          </a:xfrm>
          <a:prstGeom prst="rect">
            <a:avLst/>
          </a:prstGeom>
        </p:spPr>
        <p:txBody>
          <a:bodyPr vert="horz" wrap="square" lIns="68580" tIns="34290" rIns="68580" bIns="34290" rtlCol="0">
            <a:spAutoFit/>
          </a:bodyPr>
          <a:lstStyle>
            <a:defPPr>
              <a:defRPr lang="en-US"/>
            </a:defPPr>
            <a:lvl1pPr indent="0" algn="r" defTabSz="914400">
              <a:lnSpc>
                <a:spcPct val="100000"/>
              </a:lnSpc>
              <a:spcBef>
                <a:spcPts val="1200"/>
              </a:spcBef>
              <a:buFont typeface="Arial" panose="020B0604020202020204" pitchFamily="34" charset="0"/>
              <a:buNone/>
              <a:defRPr sz="1200">
                <a:solidFill>
                  <a:srgbClr val="0089BD"/>
                </a:solidFill>
                <a:latin typeface="Verdana" panose="020B0604030504040204" pitchFamily="34" charset="0"/>
                <a:ea typeface="Verdana" panose="020B0604030504040204" pitchFamily="34" charset="0"/>
                <a:cs typeface="Verdana" panose="020B0604030504040204" pitchFamily="34" charset="0"/>
              </a:defRPr>
            </a:lvl1pPr>
            <a:lvl2pPr indent="0" algn="ctr" defTabSz="914400">
              <a:lnSpc>
                <a:spcPct val="90000"/>
              </a:lnSpc>
              <a:spcBef>
                <a:spcPts val="500"/>
              </a:spcBef>
              <a:buFont typeface="Arial" panose="020B0604020202020204" pitchFamily="34" charset="0"/>
              <a:buNone/>
              <a:defRPr sz="2000"/>
            </a:lvl2pPr>
            <a:lvl3pPr indent="0" algn="ctr" defTabSz="914400">
              <a:lnSpc>
                <a:spcPct val="90000"/>
              </a:lnSpc>
              <a:spcBef>
                <a:spcPts val="500"/>
              </a:spcBef>
              <a:buFont typeface="Arial" panose="020B0604020202020204" pitchFamily="34" charset="0"/>
              <a:buNone/>
            </a:lvl3pPr>
            <a:lvl4pPr indent="0" algn="ctr" defTabSz="914400">
              <a:lnSpc>
                <a:spcPct val="90000"/>
              </a:lnSpc>
              <a:spcBef>
                <a:spcPts val="500"/>
              </a:spcBef>
              <a:buFont typeface="Arial" panose="020B0604020202020204" pitchFamily="34" charset="0"/>
              <a:buNone/>
              <a:defRPr sz="1600"/>
            </a:lvl4pPr>
            <a:lvl5pPr indent="0" algn="ctr" defTabSz="914400">
              <a:lnSpc>
                <a:spcPct val="90000"/>
              </a:lnSpc>
              <a:spcBef>
                <a:spcPts val="500"/>
              </a:spcBef>
              <a:buFont typeface="Arial" panose="020B0604020202020204" pitchFamily="34" charset="0"/>
              <a:buNone/>
              <a:defRPr sz="1600"/>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algn="l"/>
            <a:r>
              <a:rPr lang="en-US" dirty="0"/>
              <a:t>Singer and actress Lena Horne at Tuskegee Airfield, Alabama, 1944 </a:t>
            </a:r>
          </a:p>
          <a:p>
            <a:pPr algn="l"/>
            <a:endParaRPr lang="en-US" dirty="0"/>
          </a:p>
        </p:txBody>
      </p:sp>
      <p:sp>
        <p:nvSpPr>
          <p:cNvPr id="16" name="Title 2">
            <a:extLst>
              <a:ext uri="{FF2B5EF4-FFF2-40B4-BE49-F238E27FC236}">
                <a16:creationId xmlns:a16="http://schemas.microsoft.com/office/drawing/2014/main" id="{A14EB4F6-914E-D043-A151-0179F0F554D7}"/>
              </a:ext>
            </a:extLst>
          </p:cNvPr>
          <p:cNvSpPr txBox="1">
            <a:spLocks/>
          </p:cNvSpPr>
          <p:nvPr/>
        </p:nvSpPr>
        <p:spPr>
          <a:xfrm>
            <a:off x="960121" y="914400"/>
            <a:ext cx="7200900" cy="748480"/>
          </a:xfrm>
          <a:prstGeom prst="rect">
            <a:avLst/>
          </a:prstGeom>
        </p:spPr>
        <p:txBody>
          <a:bodyPr vert="horz" lIns="68580" tIns="34290" rIns="68580" bIns="34290" rtlCol="0" anchor="t">
            <a:normAutofit fontScale="97500"/>
          </a:bodyPr>
          <a:lstStyle>
            <a:defPPr>
              <a:defRPr lang="en-US"/>
            </a:defPPr>
            <a:lvl1pPr algn="ctr" defTabSz="914400">
              <a:lnSpc>
                <a:spcPct val="90000"/>
              </a:lnSpc>
              <a:spcBef>
                <a:spcPct val="0"/>
              </a:spcBef>
              <a:buNone/>
              <a:defRPr sz="2000" b="1">
                <a:solidFill>
                  <a:srgbClr val="0089BD"/>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Treatment of Black Soldiers in the South</a:t>
            </a:r>
          </a:p>
          <a:p>
            <a:endParaRPr lang="en-US" dirty="0"/>
          </a:p>
        </p:txBody>
      </p:sp>
    </p:spTree>
    <p:extLst>
      <p:ext uri="{BB962C8B-B14F-4D97-AF65-F5344CB8AC3E}">
        <p14:creationId xmlns:p14="http://schemas.microsoft.com/office/powerpoint/2010/main" val="17619513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5B89CB3-7099-1249-BDA6-8734CB0D6957}"/>
              </a:ext>
            </a:extLst>
          </p:cNvPr>
          <p:cNvPicPr>
            <a:picLocks/>
          </p:cNvPicPr>
          <p:nvPr/>
        </p:nvPicPr>
        <p:blipFill>
          <a:blip r:embed="rId2"/>
          <a:srcRect/>
          <a:stretch/>
        </p:blipFill>
        <p:spPr>
          <a:xfrm>
            <a:off x="1" y="0"/>
            <a:ext cx="9143998" cy="6857999"/>
          </a:xfrm>
          <a:prstGeom prst="rect">
            <a:avLst/>
          </a:prstGeom>
        </p:spPr>
      </p:pic>
      <p:sp>
        <p:nvSpPr>
          <p:cNvPr id="13" name="Content Placeholder 1">
            <a:extLst>
              <a:ext uri="{FF2B5EF4-FFF2-40B4-BE49-F238E27FC236}">
                <a16:creationId xmlns:a16="http://schemas.microsoft.com/office/drawing/2014/main" id="{E2FCF0E9-02F6-8E44-85E9-0972569F6525}"/>
              </a:ext>
            </a:extLst>
          </p:cNvPr>
          <p:cNvSpPr txBox="1">
            <a:spLocks/>
          </p:cNvSpPr>
          <p:nvPr/>
        </p:nvSpPr>
        <p:spPr>
          <a:xfrm>
            <a:off x="735471" y="2082356"/>
            <a:ext cx="4687578" cy="4650986"/>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1200"/>
              </a:spcBef>
            </a:pP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Recognition of the contributions of African Americans was boosted during World War II due to the eager commitment of blacks to the military and a slow, but increasing recognition of their needed equality and worth in a long-segregated nation.  </a:t>
            </a: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Besides the determination of such entertainers as Lena Horne to stand up for integration, the power of publicity was recognized with such luminaries as famed boxer Joe Louis, who not only served in the army, but appeared on a military promotional poster in 1942. </a:t>
            </a:r>
          </a:p>
          <a:p>
            <a:pPr marL="257172" indent="-257172" algn="l">
              <a:lnSpc>
                <a:spcPct val="100000"/>
              </a:lnSpc>
              <a:spcBef>
                <a:spcPts val="1200"/>
              </a:spcBef>
              <a:buFont typeface="Arial" panose="020B0604020202020204" pitchFamily="34" charset="0"/>
              <a:buChar char="•"/>
            </a:pPr>
            <a:endPar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Rectangle 10">
            <a:extLst>
              <a:ext uri="{FF2B5EF4-FFF2-40B4-BE49-F238E27FC236}">
                <a16:creationId xmlns:a16="http://schemas.microsoft.com/office/drawing/2014/main" id="{324DA2DA-7B2F-BE46-B241-CBEBDF45DB77}"/>
              </a:ext>
            </a:extLst>
          </p:cNvPr>
          <p:cNvSpPr/>
          <p:nvPr/>
        </p:nvSpPr>
        <p:spPr>
          <a:xfrm>
            <a:off x="5695707" y="2102539"/>
            <a:ext cx="2513780" cy="3518261"/>
          </a:xfrm>
          <a:prstGeom prst="rect">
            <a:avLst/>
          </a:prstGeom>
          <a:solidFill>
            <a:srgbClr val="008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10" name="Picture 9" descr="Joe Louis.jpg">
            <a:extLst>
              <a:ext uri="{FF2B5EF4-FFF2-40B4-BE49-F238E27FC236}">
                <a16:creationId xmlns:a16="http://schemas.microsoft.com/office/drawing/2014/main" id="{D8AA6A1D-8485-EF44-B330-22AAF54A33D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08712" y="1944209"/>
            <a:ext cx="2513518" cy="3518261"/>
          </a:xfrm>
          <a:prstGeom prst="rect">
            <a:avLst/>
          </a:prstGeom>
        </p:spPr>
      </p:pic>
      <p:sp>
        <p:nvSpPr>
          <p:cNvPr id="16" name="Content Placeholder 1">
            <a:extLst>
              <a:ext uri="{FF2B5EF4-FFF2-40B4-BE49-F238E27FC236}">
                <a16:creationId xmlns:a16="http://schemas.microsoft.com/office/drawing/2014/main" id="{D272D2FA-CDB3-474B-BC9E-6F8A9FFD477E}"/>
              </a:ext>
            </a:extLst>
          </p:cNvPr>
          <p:cNvSpPr txBox="1">
            <a:spLocks/>
          </p:cNvSpPr>
          <p:nvPr/>
        </p:nvSpPr>
        <p:spPr>
          <a:xfrm>
            <a:off x="2220686" y="5083963"/>
            <a:ext cx="3393693" cy="973079"/>
          </a:xfrm>
          <a:prstGeom prst="rect">
            <a:avLst/>
          </a:prstGeom>
        </p:spPr>
        <p:txBody>
          <a:bodyPr vert="horz" wrap="square" lIns="68580" tIns="34290" rIns="68580" bIns="34290" rtlCol="0">
            <a:spAutoFit/>
          </a:bodyPr>
          <a:lstStyle>
            <a:defPPr>
              <a:defRPr lang="en-US"/>
            </a:defPPr>
            <a:lvl1pPr indent="0" algn="r" defTabSz="914400">
              <a:lnSpc>
                <a:spcPct val="100000"/>
              </a:lnSpc>
              <a:spcBef>
                <a:spcPts val="1200"/>
              </a:spcBef>
              <a:buFont typeface="Arial" panose="020B0604020202020204" pitchFamily="34" charset="0"/>
              <a:buNone/>
              <a:defRPr sz="1200">
                <a:solidFill>
                  <a:srgbClr val="0089BD"/>
                </a:solidFill>
                <a:latin typeface="Verdana" panose="020B0604030504040204" pitchFamily="34" charset="0"/>
                <a:ea typeface="Verdana" panose="020B0604030504040204" pitchFamily="34" charset="0"/>
                <a:cs typeface="Verdana" panose="020B0604030504040204" pitchFamily="34" charset="0"/>
              </a:defRPr>
            </a:lvl1pPr>
            <a:lvl2pPr indent="0" algn="ctr" defTabSz="914400">
              <a:lnSpc>
                <a:spcPct val="90000"/>
              </a:lnSpc>
              <a:spcBef>
                <a:spcPts val="500"/>
              </a:spcBef>
              <a:buFont typeface="Arial" panose="020B0604020202020204" pitchFamily="34" charset="0"/>
              <a:buNone/>
              <a:defRPr sz="2000"/>
            </a:lvl2pPr>
            <a:lvl3pPr indent="0" algn="ctr" defTabSz="914400">
              <a:lnSpc>
                <a:spcPct val="90000"/>
              </a:lnSpc>
              <a:spcBef>
                <a:spcPts val="500"/>
              </a:spcBef>
              <a:buFont typeface="Arial" panose="020B0604020202020204" pitchFamily="34" charset="0"/>
              <a:buNone/>
            </a:lvl3pPr>
            <a:lvl4pPr indent="0" algn="ctr" defTabSz="914400">
              <a:lnSpc>
                <a:spcPct val="90000"/>
              </a:lnSpc>
              <a:spcBef>
                <a:spcPts val="500"/>
              </a:spcBef>
              <a:buFont typeface="Arial" panose="020B0604020202020204" pitchFamily="34" charset="0"/>
              <a:buNone/>
              <a:defRPr sz="1600"/>
            </a:lvl4pPr>
            <a:lvl5pPr indent="0" algn="ctr" defTabSz="914400">
              <a:lnSpc>
                <a:spcPct val="90000"/>
              </a:lnSpc>
              <a:spcBef>
                <a:spcPts val="500"/>
              </a:spcBef>
              <a:buFont typeface="Arial" panose="020B0604020202020204" pitchFamily="34" charset="0"/>
              <a:buNone/>
              <a:defRPr sz="1600"/>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r>
              <a:rPr lang="en-US" dirty="0"/>
              <a:t>Famed boxer and World War II soldier Joe Louis promotes victory effort with U.S. government poster in 1942. </a:t>
            </a:r>
          </a:p>
          <a:p>
            <a:endParaRPr lang="en-US" dirty="0"/>
          </a:p>
        </p:txBody>
      </p:sp>
      <p:sp>
        <p:nvSpPr>
          <p:cNvPr id="17" name="Title 2">
            <a:extLst>
              <a:ext uri="{FF2B5EF4-FFF2-40B4-BE49-F238E27FC236}">
                <a16:creationId xmlns:a16="http://schemas.microsoft.com/office/drawing/2014/main" id="{834817B7-00FB-1F45-AFD2-4241A8BA24A2}"/>
              </a:ext>
            </a:extLst>
          </p:cNvPr>
          <p:cNvSpPr txBox="1">
            <a:spLocks/>
          </p:cNvSpPr>
          <p:nvPr/>
        </p:nvSpPr>
        <p:spPr>
          <a:xfrm>
            <a:off x="960121" y="914400"/>
            <a:ext cx="7200900" cy="748480"/>
          </a:xfrm>
          <a:prstGeom prst="rect">
            <a:avLst/>
          </a:prstGeom>
        </p:spPr>
        <p:txBody>
          <a:bodyPr vert="horz" lIns="68580" tIns="34290" rIns="68580" bIns="34290" rtlCol="0" anchor="t">
            <a:normAutofit fontScale="97500"/>
          </a:bodyPr>
          <a:lstStyle>
            <a:defPPr>
              <a:defRPr lang="en-US"/>
            </a:defPPr>
            <a:lvl1pPr algn="ctr" defTabSz="914400">
              <a:lnSpc>
                <a:spcPct val="90000"/>
              </a:lnSpc>
              <a:spcBef>
                <a:spcPct val="0"/>
              </a:spcBef>
              <a:buNone/>
              <a:defRPr sz="2000" b="1">
                <a:solidFill>
                  <a:srgbClr val="0089BD"/>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African American Culture During World War II</a:t>
            </a:r>
          </a:p>
          <a:p>
            <a:endParaRPr lang="en-US" dirty="0"/>
          </a:p>
        </p:txBody>
      </p:sp>
    </p:spTree>
    <p:extLst>
      <p:ext uri="{BB962C8B-B14F-4D97-AF65-F5344CB8AC3E}">
        <p14:creationId xmlns:p14="http://schemas.microsoft.com/office/powerpoint/2010/main" val="16034961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634FE92-6512-D54E-BD4F-52CB024BB37F}"/>
              </a:ext>
            </a:extLst>
          </p:cNvPr>
          <p:cNvPicPr>
            <a:picLocks/>
          </p:cNvPicPr>
          <p:nvPr/>
        </p:nvPicPr>
        <p:blipFill>
          <a:blip r:embed="rId2"/>
          <a:srcRect/>
          <a:stretch/>
        </p:blipFill>
        <p:spPr>
          <a:xfrm>
            <a:off x="1" y="0"/>
            <a:ext cx="9143998" cy="6857999"/>
          </a:xfrm>
          <a:prstGeom prst="rect">
            <a:avLst/>
          </a:prstGeom>
        </p:spPr>
      </p:pic>
      <p:sp>
        <p:nvSpPr>
          <p:cNvPr id="14" name="Content Placeholder 1">
            <a:extLst>
              <a:ext uri="{FF2B5EF4-FFF2-40B4-BE49-F238E27FC236}">
                <a16:creationId xmlns:a16="http://schemas.microsoft.com/office/drawing/2014/main" id="{E839846E-B257-D945-8B51-68685CCC3223}"/>
              </a:ext>
            </a:extLst>
          </p:cNvPr>
          <p:cNvSpPr txBox="1">
            <a:spLocks/>
          </p:cNvSpPr>
          <p:nvPr/>
        </p:nvSpPr>
        <p:spPr>
          <a:xfrm>
            <a:off x="735471" y="2082356"/>
            <a:ext cx="4145912" cy="4497199"/>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1200"/>
              </a:spcBef>
            </a:pP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Before World War II, all-black casts came into their own.  Hollywood slowly recognized the importance of portraying African Americans in film, with such characters as Dooley Wilson in Casablanca in 1943.  </a:t>
            </a: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As blacks were increasingly perceived as just as skilled as whites, their acceptance into the film industry slowly took hold. </a:t>
            </a:r>
          </a:p>
          <a:p>
            <a:pPr marL="257172" indent="-257172" algn="l">
              <a:lnSpc>
                <a:spcPct val="100000"/>
              </a:lnSpc>
              <a:spcBef>
                <a:spcPts val="1200"/>
              </a:spcBef>
              <a:buFont typeface="Arial" panose="020B0604020202020204" pitchFamily="34" charset="0"/>
              <a:buChar char="•"/>
            </a:pPr>
            <a:endPar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Rectangle 10">
            <a:extLst>
              <a:ext uri="{FF2B5EF4-FFF2-40B4-BE49-F238E27FC236}">
                <a16:creationId xmlns:a16="http://schemas.microsoft.com/office/drawing/2014/main" id="{324DA2DA-7B2F-BE46-B241-CBEBDF45DB77}"/>
              </a:ext>
            </a:extLst>
          </p:cNvPr>
          <p:cNvSpPr/>
          <p:nvPr/>
        </p:nvSpPr>
        <p:spPr>
          <a:xfrm>
            <a:off x="5137516" y="2102539"/>
            <a:ext cx="3023506" cy="3518261"/>
          </a:xfrm>
          <a:prstGeom prst="rect">
            <a:avLst/>
          </a:prstGeom>
          <a:solidFill>
            <a:srgbClr val="008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12" name="Picture 11" descr="220px-Dooley-Wilson_Casablanca.jpg">
            <a:extLst>
              <a:ext uri="{FF2B5EF4-FFF2-40B4-BE49-F238E27FC236}">
                <a16:creationId xmlns:a16="http://schemas.microsoft.com/office/drawing/2014/main" id="{54F216BA-82FB-3B4D-97BA-61659B495BBD}"/>
              </a:ext>
            </a:extLst>
          </p:cNvPr>
          <p:cNvPicPr>
            <a:picLocks noChangeAspect="1"/>
          </p:cNvPicPr>
          <p:nvPr/>
        </p:nvPicPr>
        <p:blipFill>
          <a:blip r:embed="rId3"/>
          <a:stretch>
            <a:fillRect/>
          </a:stretch>
        </p:blipFill>
        <p:spPr>
          <a:xfrm>
            <a:off x="5260819" y="1944209"/>
            <a:ext cx="3023506" cy="3518261"/>
          </a:xfrm>
          <a:prstGeom prst="rect">
            <a:avLst/>
          </a:prstGeom>
        </p:spPr>
      </p:pic>
      <p:sp>
        <p:nvSpPr>
          <p:cNvPr id="16" name="Content Placeholder 1">
            <a:extLst>
              <a:ext uri="{FF2B5EF4-FFF2-40B4-BE49-F238E27FC236}">
                <a16:creationId xmlns:a16="http://schemas.microsoft.com/office/drawing/2014/main" id="{82804C22-9377-EB4A-8E47-12599156D939}"/>
              </a:ext>
            </a:extLst>
          </p:cNvPr>
          <p:cNvSpPr txBox="1">
            <a:spLocks/>
          </p:cNvSpPr>
          <p:nvPr/>
        </p:nvSpPr>
        <p:spPr>
          <a:xfrm>
            <a:off x="1677408" y="5166464"/>
            <a:ext cx="3393693" cy="777136"/>
          </a:xfrm>
          <a:prstGeom prst="rect">
            <a:avLst/>
          </a:prstGeom>
        </p:spPr>
        <p:txBody>
          <a:bodyPr vert="horz" wrap="square" lIns="68580" tIns="34290" rIns="68580" bIns="34290" rtlCol="0">
            <a:spAutoFit/>
          </a:bodyPr>
          <a:lstStyle>
            <a:defPPr>
              <a:defRPr lang="en-US"/>
            </a:defPPr>
            <a:lvl1pPr indent="0" algn="r" defTabSz="914400">
              <a:lnSpc>
                <a:spcPct val="100000"/>
              </a:lnSpc>
              <a:spcBef>
                <a:spcPts val="1200"/>
              </a:spcBef>
              <a:buFont typeface="Arial" panose="020B0604020202020204" pitchFamily="34" charset="0"/>
              <a:buNone/>
              <a:defRPr sz="1200">
                <a:solidFill>
                  <a:srgbClr val="0089BD"/>
                </a:solidFill>
                <a:latin typeface="Verdana" panose="020B0604030504040204" pitchFamily="34" charset="0"/>
                <a:ea typeface="Verdana" panose="020B0604030504040204" pitchFamily="34" charset="0"/>
                <a:cs typeface="Verdana" panose="020B0604030504040204" pitchFamily="34" charset="0"/>
              </a:defRPr>
            </a:lvl1pPr>
            <a:lvl2pPr indent="0" algn="ctr" defTabSz="914400">
              <a:lnSpc>
                <a:spcPct val="90000"/>
              </a:lnSpc>
              <a:spcBef>
                <a:spcPts val="500"/>
              </a:spcBef>
              <a:buFont typeface="Arial" panose="020B0604020202020204" pitchFamily="34" charset="0"/>
              <a:buNone/>
              <a:defRPr sz="2000"/>
            </a:lvl2pPr>
            <a:lvl3pPr indent="0" algn="ctr" defTabSz="914400">
              <a:lnSpc>
                <a:spcPct val="90000"/>
              </a:lnSpc>
              <a:spcBef>
                <a:spcPts val="500"/>
              </a:spcBef>
              <a:buFont typeface="Arial" panose="020B0604020202020204" pitchFamily="34" charset="0"/>
              <a:buNone/>
            </a:lvl3pPr>
            <a:lvl4pPr indent="0" algn="ctr" defTabSz="914400">
              <a:lnSpc>
                <a:spcPct val="90000"/>
              </a:lnSpc>
              <a:spcBef>
                <a:spcPts val="500"/>
              </a:spcBef>
              <a:buFont typeface="Arial" panose="020B0604020202020204" pitchFamily="34" charset="0"/>
              <a:buNone/>
              <a:defRPr sz="1600"/>
            </a:lvl4pPr>
            <a:lvl5pPr indent="0" algn="ctr" defTabSz="914400">
              <a:lnSpc>
                <a:spcPct val="90000"/>
              </a:lnSpc>
              <a:spcBef>
                <a:spcPts val="500"/>
              </a:spcBef>
              <a:buFont typeface="Arial" panose="020B0604020202020204" pitchFamily="34" charset="0"/>
              <a:buNone/>
              <a:defRPr sz="1600"/>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r>
              <a:rPr lang="en-US" dirty="0"/>
              <a:t>Actor Dooley Wilson in the film Casablanca, 1942 </a:t>
            </a:r>
          </a:p>
          <a:p>
            <a:endParaRPr lang="en-US" dirty="0"/>
          </a:p>
        </p:txBody>
      </p:sp>
      <p:sp>
        <p:nvSpPr>
          <p:cNvPr id="17" name="Title 2">
            <a:extLst>
              <a:ext uri="{FF2B5EF4-FFF2-40B4-BE49-F238E27FC236}">
                <a16:creationId xmlns:a16="http://schemas.microsoft.com/office/drawing/2014/main" id="{3ED7E5BF-E794-E64C-B92B-7F2CA157259B}"/>
              </a:ext>
            </a:extLst>
          </p:cNvPr>
          <p:cNvSpPr txBox="1">
            <a:spLocks/>
          </p:cNvSpPr>
          <p:nvPr/>
        </p:nvSpPr>
        <p:spPr>
          <a:xfrm>
            <a:off x="960121" y="914400"/>
            <a:ext cx="7200900" cy="748480"/>
          </a:xfrm>
          <a:prstGeom prst="rect">
            <a:avLst/>
          </a:prstGeom>
        </p:spPr>
        <p:txBody>
          <a:bodyPr vert="horz" lIns="68580" tIns="34290" rIns="68580" bIns="34290" rtlCol="0" anchor="t">
            <a:normAutofit fontScale="97500"/>
          </a:bodyPr>
          <a:lstStyle>
            <a:defPPr>
              <a:defRPr lang="en-US"/>
            </a:defPPr>
            <a:lvl1pPr algn="ctr" defTabSz="914400">
              <a:lnSpc>
                <a:spcPct val="90000"/>
              </a:lnSpc>
              <a:spcBef>
                <a:spcPct val="0"/>
              </a:spcBef>
              <a:buNone/>
              <a:defRPr sz="2000" b="1">
                <a:solidFill>
                  <a:srgbClr val="0089BD"/>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African American Culture During World War II: Film</a:t>
            </a:r>
          </a:p>
          <a:p>
            <a:endParaRPr lang="en-US" dirty="0"/>
          </a:p>
        </p:txBody>
      </p:sp>
    </p:spTree>
    <p:extLst>
      <p:ext uri="{BB962C8B-B14F-4D97-AF65-F5344CB8AC3E}">
        <p14:creationId xmlns:p14="http://schemas.microsoft.com/office/powerpoint/2010/main" val="24715334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DBA0511-C9CD-1C44-BEED-7C8F5F30A28B}"/>
              </a:ext>
            </a:extLst>
          </p:cNvPr>
          <p:cNvPicPr>
            <a:picLocks/>
          </p:cNvPicPr>
          <p:nvPr/>
        </p:nvPicPr>
        <p:blipFill>
          <a:blip r:embed="rId2"/>
          <a:srcRect/>
          <a:stretch/>
        </p:blipFill>
        <p:spPr>
          <a:xfrm>
            <a:off x="1" y="0"/>
            <a:ext cx="9143998" cy="6857999"/>
          </a:xfrm>
          <a:prstGeom prst="rect">
            <a:avLst/>
          </a:prstGeom>
        </p:spPr>
      </p:pic>
      <p:sp>
        <p:nvSpPr>
          <p:cNvPr id="14" name="Content Placeholder 1">
            <a:extLst>
              <a:ext uri="{FF2B5EF4-FFF2-40B4-BE49-F238E27FC236}">
                <a16:creationId xmlns:a16="http://schemas.microsoft.com/office/drawing/2014/main" id="{E32A6D4F-A9F5-3146-A7BB-792E1087BFC3}"/>
              </a:ext>
            </a:extLst>
          </p:cNvPr>
          <p:cNvSpPr txBox="1">
            <a:spLocks/>
          </p:cNvSpPr>
          <p:nvPr/>
        </p:nvSpPr>
        <p:spPr>
          <a:xfrm>
            <a:off x="735471" y="2082356"/>
            <a:ext cx="4145912" cy="4497199"/>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1200"/>
              </a:spcBef>
            </a:pP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The push to integrate baseball gained momentum during World War II, especially with the death of segregationist Commissioner Kennesaw Mountain Landis in 1944.  </a:t>
            </a: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Some players, such as Jackie Robinson, had tryouts during the war with major league teams, but integration did not occur till after the war, with Jackie the first in 1947. </a:t>
            </a:r>
          </a:p>
          <a:p>
            <a:pPr algn="l">
              <a:lnSpc>
                <a:spcPct val="100000"/>
              </a:lnSpc>
              <a:spcBef>
                <a:spcPts val="1200"/>
              </a:spcBef>
            </a:pPr>
            <a:endPar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Rectangle 10">
            <a:extLst>
              <a:ext uri="{FF2B5EF4-FFF2-40B4-BE49-F238E27FC236}">
                <a16:creationId xmlns:a16="http://schemas.microsoft.com/office/drawing/2014/main" id="{324DA2DA-7B2F-BE46-B241-CBEBDF45DB77}"/>
              </a:ext>
            </a:extLst>
          </p:cNvPr>
          <p:cNvSpPr/>
          <p:nvPr/>
        </p:nvSpPr>
        <p:spPr>
          <a:xfrm>
            <a:off x="5137515" y="2112899"/>
            <a:ext cx="2754227" cy="3507902"/>
          </a:xfrm>
          <a:prstGeom prst="rect">
            <a:avLst/>
          </a:prstGeom>
          <a:solidFill>
            <a:srgbClr val="008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10" name="Picture 9" descr="Paige.jpg">
            <a:extLst>
              <a:ext uri="{FF2B5EF4-FFF2-40B4-BE49-F238E27FC236}">
                <a16:creationId xmlns:a16="http://schemas.microsoft.com/office/drawing/2014/main" id="{262ED2BB-EDD9-6047-B3AB-160D13A5B2D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60817" y="1977393"/>
            <a:ext cx="2754227" cy="3507902"/>
          </a:xfrm>
          <a:prstGeom prst="rect">
            <a:avLst/>
          </a:prstGeom>
        </p:spPr>
      </p:pic>
      <p:sp>
        <p:nvSpPr>
          <p:cNvPr id="16" name="Content Placeholder 1">
            <a:extLst>
              <a:ext uri="{FF2B5EF4-FFF2-40B4-BE49-F238E27FC236}">
                <a16:creationId xmlns:a16="http://schemas.microsoft.com/office/drawing/2014/main" id="{5BE14F9B-A28C-424E-A623-06CCDDCA4D16}"/>
              </a:ext>
            </a:extLst>
          </p:cNvPr>
          <p:cNvSpPr txBox="1">
            <a:spLocks/>
          </p:cNvSpPr>
          <p:nvPr/>
        </p:nvSpPr>
        <p:spPr>
          <a:xfrm>
            <a:off x="1677408" y="4981798"/>
            <a:ext cx="3393693" cy="961802"/>
          </a:xfrm>
          <a:prstGeom prst="rect">
            <a:avLst/>
          </a:prstGeom>
        </p:spPr>
        <p:txBody>
          <a:bodyPr vert="horz" wrap="square" lIns="68580" tIns="34290" rIns="68580" bIns="34290" rtlCol="0">
            <a:spAutoFit/>
          </a:bodyPr>
          <a:lstStyle>
            <a:defPPr>
              <a:defRPr lang="en-US"/>
            </a:defPPr>
            <a:lvl1pPr indent="0" algn="r" defTabSz="914400">
              <a:lnSpc>
                <a:spcPct val="100000"/>
              </a:lnSpc>
              <a:spcBef>
                <a:spcPts val="1200"/>
              </a:spcBef>
              <a:buFont typeface="Arial" panose="020B0604020202020204" pitchFamily="34" charset="0"/>
              <a:buNone/>
              <a:defRPr sz="1200">
                <a:solidFill>
                  <a:srgbClr val="0089BD"/>
                </a:solidFill>
                <a:latin typeface="Verdana" panose="020B0604030504040204" pitchFamily="34" charset="0"/>
                <a:ea typeface="Verdana" panose="020B0604030504040204" pitchFamily="34" charset="0"/>
                <a:cs typeface="Verdana" panose="020B0604030504040204" pitchFamily="34" charset="0"/>
              </a:defRPr>
            </a:lvl1pPr>
            <a:lvl2pPr indent="0" algn="ctr" defTabSz="914400">
              <a:lnSpc>
                <a:spcPct val="90000"/>
              </a:lnSpc>
              <a:spcBef>
                <a:spcPts val="500"/>
              </a:spcBef>
              <a:buFont typeface="Arial" panose="020B0604020202020204" pitchFamily="34" charset="0"/>
              <a:buNone/>
              <a:defRPr sz="2000"/>
            </a:lvl2pPr>
            <a:lvl3pPr indent="0" algn="ctr" defTabSz="914400">
              <a:lnSpc>
                <a:spcPct val="90000"/>
              </a:lnSpc>
              <a:spcBef>
                <a:spcPts val="500"/>
              </a:spcBef>
              <a:buFont typeface="Arial" panose="020B0604020202020204" pitchFamily="34" charset="0"/>
              <a:buNone/>
            </a:lvl3pPr>
            <a:lvl4pPr indent="0" algn="ctr" defTabSz="914400">
              <a:lnSpc>
                <a:spcPct val="90000"/>
              </a:lnSpc>
              <a:spcBef>
                <a:spcPts val="500"/>
              </a:spcBef>
              <a:buFont typeface="Arial" panose="020B0604020202020204" pitchFamily="34" charset="0"/>
              <a:buNone/>
              <a:defRPr sz="1600"/>
            </a:lvl4pPr>
            <a:lvl5pPr indent="0" algn="ctr" defTabSz="914400">
              <a:lnSpc>
                <a:spcPct val="90000"/>
              </a:lnSpc>
              <a:spcBef>
                <a:spcPts val="500"/>
              </a:spcBef>
              <a:buFont typeface="Arial" panose="020B0604020202020204" pitchFamily="34" charset="0"/>
              <a:buNone/>
              <a:defRPr sz="1600"/>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r>
              <a:rPr lang="en-US" dirty="0"/>
              <a:t>Pitching great Satchel Paige, with the Negro League Birmingham Black Barons (1920-1960) in the late 1930s. </a:t>
            </a:r>
          </a:p>
          <a:p>
            <a:endParaRPr lang="en-US" dirty="0"/>
          </a:p>
        </p:txBody>
      </p:sp>
      <p:sp>
        <p:nvSpPr>
          <p:cNvPr id="17" name="Title 2">
            <a:extLst>
              <a:ext uri="{FF2B5EF4-FFF2-40B4-BE49-F238E27FC236}">
                <a16:creationId xmlns:a16="http://schemas.microsoft.com/office/drawing/2014/main" id="{3CE64587-3661-5841-B917-745970FC5E79}"/>
              </a:ext>
            </a:extLst>
          </p:cNvPr>
          <p:cNvSpPr txBox="1">
            <a:spLocks/>
          </p:cNvSpPr>
          <p:nvPr/>
        </p:nvSpPr>
        <p:spPr>
          <a:xfrm>
            <a:off x="960121" y="914400"/>
            <a:ext cx="7200900" cy="748480"/>
          </a:xfrm>
          <a:prstGeom prst="rect">
            <a:avLst/>
          </a:prstGeom>
        </p:spPr>
        <p:txBody>
          <a:bodyPr vert="horz" lIns="68580" tIns="34290" rIns="68580" bIns="34290" rtlCol="0" anchor="t">
            <a:normAutofit fontScale="97500"/>
          </a:bodyPr>
          <a:lstStyle>
            <a:defPPr>
              <a:defRPr lang="en-US"/>
            </a:defPPr>
            <a:lvl1pPr algn="ctr" defTabSz="914400">
              <a:lnSpc>
                <a:spcPct val="90000"/>
              </a:lnSpc>
              <a:spcBef>
                <a:spcPct val="0"/>
              </a:spcBef>
              <a:buNone/>
              <a:defRPr sz="2000" b="1">
                <a:solidFill>
                  <a:srgbClr val="0089BD"/>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African American Culture During World War II: Baseball</a:t>
            </a:r>
          </a:p>
          <a:p>
            <a:endParaRPr lang="en-US" dirty="0"/>
          </a:p>
        </p:txBody>
      </p:sp>
    </p:spTree>
    <p:extLst>
      <p:ext uri="{BB962C8B-B14F-4D97-AF65-F5344CB8AC3E}">
        <p14:creationId xmlns:p14="http://schemas.microsoft.com/office/powerpoint/2010/main" val="1721704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A3B6CD8-3DC8-C844-B53F-8F78F2F54981}"/>
              </a:ext>
            </a:extLst>
          </p:cNvPr>
          <p:cNvPicPr>
            <a:picLocks/>
          </p:cNvPicPr>
          <p:nvPr/>
        </p:nvPicPr>
        <p:blipFill>
          <a:blip r:embed="rId2"/>
          <a:srcRect/>
          <a:stretch/>
        </p:blipFill>
        <p:spPr>
          <a:xfrm>
            <a:off x="1" y="0"/>
            <a:ext cx="9143998" cy="6857999"/>
          </a:xfrm>
          <a:prstGeom prst="rect">
            <a:avLst/>
          </a:prstGeom>
        </p:spPr>
      </p:pic>
      <p:sp>
        <p:nvSpPr>
          <p:cNvPr id="14" name="Content Placeholder 1">
            <a:extLst>
              <a:ext uri="{FF2B5EF4-FFF2-40B4-BE49-F238E27FC236}">
                <a16:creationId xmlns:a16="http://schemas.microsoft.com/office/drawing/2014/main" id="{D9275E8A-BD21-9746-B08A-1ADFA9849067}"/>
              </a:ext>
            </a:extLst>
          </p:cNvPr>
          <p:cNvSpPr txBox="1">
            <a:spLocks/>
          </p:cNvSpPr>
          <p:nvPr/>
        </p:nvSpPr>
        <p:spPr>
          <a:xfrm>
            <a:off x="735471" y="2082356"/>
            <a:ext cx="4145912" cy="4497199"/>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1200"/>
              </a:spcBef>
            </a:pP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The Negro League World Series restarted in 1942 after some years of absence, but finally ended in 1948 with the integration of the Major Leagues.  </a:t>
            </a: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The so-called Negro Leagues limped through the rest of the 40s and finally ended in the 1950s and early 1960s. </a:t>
            </a:r>
          </a:p>
          <a:p>
            <a:pPr marL="257172" indent="-257172" algn="l">
              <a:lnSpc>
                <a:spcPct val="100000"/>
              </a:lnSpc>
              <a:spcBef>
                <a:spcPts val="1200"/>
              </a:spcBef>
              <a:buFont typeface="Arial" panose="020B0604020202020204" pitchFamily="34" charset="0"/>
              <a:buChar char="•"/>
            </a:pPr>
            <a:endPar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Rectangle 15">
            <a:extLst>
              <a:ext uri="{FF2B5EF4-FFF2-40B4-BE49-F238E27FC236}">
                <a16:creationId xmlns:a16="http://schemas.microsoft.com/office/drawing/2014/main" id="{A53575FC-73F1-104F-AAB1-DA8BD484C8A5}"/>
              </a:ext>
            </a:extLst>
          </p:cNvPr>
          <p:cNvSpPr/>
          <p:nvPr/>
        </p:nvSpPr>
        <p:spPr>
          <a:xfrm>
            <a:off x="5137515" y="2112899"/>
            <a:ext cx="2754227" cy="3507902"/>
          </a:xfrm>
          <a:prstGeom prst="rect">
            <a:avLst/>
          </a:prstGeom>
          <a:solidFill>
            <a:srgbClr val="008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17" name="Picture 16" descr="Paige.jpg">
            <a:extLst>
              <a:ext uri="{FF2B5EF4-FFF2-40B4-BE49-F238E27FC236}">
                <a16:creationId xmlns:a16="http://schemas.microsoft.com/office/drawing/2014/main" id="{39E53037-753D-B24D-9881-CF1B581ADF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60817" y="1977393"/>
            <a:ext cx="2754227" cy="3507902"/>
          </a:xfrm>
          <a:prstGeom prst="rect">
            <a:avLst/>
          </a:prstGeom>
        </p:spPr>
      </p:pic>
      <p:sp>
        <p:nvSpPr>
          <p:cNvPr id="18" name="Content Placeholder 1">
            <a:extLst>
              <a:ext uri="{FF2B5EF4-FFF2-40B4-BE49-F238E27FC236}">
                <a16:creationId xmlns:a16="http://schemas.microsoft.com/office/drawing/2014/main" id="{0062EA1C-3B1B-5F44-B233-41999AE21C60}"/>
              </a:ext>
            </a:extLst>
          </p:cNvPr>
          <p:cNvSpPr txBox="1">
            <a:spLocks/>
          </p:cNvSpPr>
          <p:nvPr/>
        </p:nvSpPr>
        <p:spPr>
          <a:xfrm>
            <a:off x="1677408" y="4981798"/>
            <a:ext cx="3393693" cy="961802"/>
          </a:xfrm>
          <a:prstGeom prst="rect">
            <a:avLst/>
          </a:prstGeom>
        </p:spPr>
        <p:txBody>
          <a:bodyPr vert="horz" wrap="square" lIns="68580" tIns="34290" rIns="68580" bIns="34290" rtlCol="0">
            <a:spAutoFit/>
          </a:bodyPr>
          <a:lstStyle>
            <a:defPPr>
              <a:defRPr lang="en-US"/>
            </a:defPPr>
            <a:lvl1pPr indent="0" algn="r" defTabSz="914400">
              <a:lnSpc>
                <a:spcPct val="100000"/>
              </a:lnSpc>
              <a:spcBef>
                <a:spcPts val="1200"/>
              </a:spcBef>
              <a:buFont typeface="Arial" panose="020B0604020202020204" pitchFamily="34" charset="0"/>
              <a:buNone/>
              <a:defRPr sz="1200">
                <a:solidFill>
                  <a:srgbClr val="0089BD"/>
                </a:solidFill>
                <a:latin typeface="Verdana" panose="020B0604030504040204" pitchFamily="34" charset="0"/>
                <a:ea typeface="Verdana" panose="020B0604030504040204" pitchFamily="34" charset="0"/>
                <a:cs typeface="Verdana" panose="020B0604030504040204" pitchFamily="34" charset="0"/>
              </a:defRPr>
            </a:lvl1pPr>
            <a:lvl2pPr indent="0" algn="ctr" defTabSz="914400">
              <a:lnSpc>
                <a:spcPct val="90000"/>
              </a:lnSpc>
              <a:spcBef>
                <a:spcPts val="500"/>
              </a:spcBef>
              <a:buFont typeface="Arial" panose="020B0604020202020204" pitchFamily="34" charset="0"/>
              <a:buNone/>
              <a:defRPr sz="2000"/>
            </a:lvl2pPr>
            <a:lvl3pPr indent="0" algn="ctr" defTabSz="914400">
              <a:lnSpc>
                <a:spcPct val="90000"/>
              </a:lnSpc>
              <a:spcBef>
                <a:spcPts val="500"/>
              </a:spcBef>
              <a:buFont typeface="Arial" panose="020B0604020202020204" pitchFamily="34" charset="0"/>
              <a:buNone/>
            </a:lvl3pPr>
            <a:lvl4pPr indent="0" algn="ctr" defTabSz="914400">
              <a:lnSpc>
                <a:spcPct val="90000"/>
              </a:lnSpc>
              <a:spcBef>
                <a:spcPts val="500"/>
              </a:spcBef>
              <a:buFont typeface="Arial" panose="020B0604020202020204" pitchFamily="34" charset="0"/>
              <a:buNone/>
              <a:defRPr sz="1600"/>
            </a:lvl4pPr>
            <a:lvl5pPr indent="0" algn="ctr" defTabSz="914400">
              <a:lnSpc>
                <a:spcPct val="90000"/>
              </a:lnSpc>
              <a:spcBef>
                <a:spcPts val="500"/>
              </a:spcBef>
              <a:buFont typeface="Arial" panose="020B0604020202020204" pitchFamily="34" charset="0"/>
              <a:buNone/>
              <a:defRPr sz="1600"/>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r>
              <a:rPr lang="en-US" dirty="0"/>
              <a:t>Pitching great Satchel Paige, with the Negro League Birmingham Black Barons (1920-1960) in the late 1930s. </a:t>
            </a:r>
          </a:p>
          <a:p>
            <a:endParaRPr lang="en-US" dirty="0"/>
          </a:p>
        </p:txBody>
      </p:sp>
      <p:sp>
        <p:nvSpPr>
          <p:cNvPr id="19" name="Title 2">
            <a:extLst>
              <a:ext uri="{FF2B5EF4-FFF2-40B4-BE49-F238E27FC236}">
                <a16:creationId xmlns:a16="http://schemas.microsoft.com/office/drawing/2014/main" id="{6B415DDC-7257-9948-B386-11D8566394F5}"/>
              </a:ext>
            </a:extLst>
          </p:cNvPr>
          <p:cNvSpPr txBox="1">
            <a:spLocks/>
          </p:cNvSpPr>
          <p:nvPr/>
        </p:nvSpPr>
        <p:spPr>
          <a:xfrm>
            <a:off x="960121" y="914400"/>
            <a:ext cx="7200900" cy="748480"/>
          </a:xfrm>
          <a:prstGeom prst="rect">
            <a:avLst/>
          </a:prstGeom>
        </p:spPr>
        <p:txBody>
          <a:bodyPr vert="horz" lIns="68580" tIns="34290" rIns="68580" bIns="34290" rtlCol="0" anchor="t">
            <a:normAutofit fontScale="97500"/>
          </a:bodyPr>
          <a:lstStyle>
            <a:defPPr>
              <a:defRPr lang="en-US"/>
            </a:defPPr>
            <a:lvl1pPr algn="ctr" defTabSz="914400">
              <a:lnSpc>
                <a:spcPct val="90000"/>
              </a:lnSpc>
              <a:spcBef>
                <a:spcPct val="0"/>
              </a:spcBef>
              <a:buNone/>
              <a:defRPr sz="2000" b="1">
                <a:solidFill>
                  <a:srgbClr val="0089BD"/>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African American Culture During World War II: Baseball</a:t>
            </a:r>
          </a:p>
          <a:p>
            <a:endParaRPr lang="en-US" dirty="0"/>
          </a:p>
        </p:txBody>
      </p:sp>
    </p:spTree>
    <p:extLst>
      <p:ext uri="{BB962C8B-B14F-4D97-AF65-F5344CB8AC3E}">
        <p14:creationId xmlns:p14="http://schemas.microsoft.com/office/powerpoint/2010/main" val="41714057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94C260-6629-C845-94DF-3AD33AF07C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111" y="-169747"/>
            <a:ext cx="9186111" cy="7327338"/>
          </a:xfrm>
          <a:prstGeom prst="rect">
            <a:avLst/>
          </a:prstGeom>
        </p:spPr>
      </p:pic>
    </p:spTree>
    <p:extLst>
      <p:ext uri="{BB962C8B-B14F-4D97-AF65-F5344CB8AC3E}">
        <p14:creationId xmlns:p14="http://schemas.microsoft.com/office/powerpoint/2010/main" val="4285162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819E3E8-6DA8-F646-8747-984F1C112A52}"/>
              </a:ext>
            </a:extLst>
          </p:cNvPr>
          <p:cNvPicPr>
            <a:picLocks/>
          </p:cNvPicPr>
          <p:nvPr/>
        </p:nvPicPr>
        <p:blipFill>
          <a:blip r:embed="rId2"/>
          <a:srcRect/>
          <a:stretch/>
        </p:blipFill>
        <p:spPr>
          <a:xfrm>
            <a:off x="1" y="0"/>
            <a:ext cx="9143998" cy="6857999"/>
          </a:xfrm>
          <a:prstGeom prst="rect">
            <a:avLst/>
          </a:prstGeom>
        </p:spPr>
      </p:pic>
      <p:sp>
        <p:nvSpPr>
          <p:cNvPr id="3" name="Content Placeholder 1">
            <a:extLst>
              <a:ext uri="{FF2B5EF4-FFF2-40B4-BE49-F238E27FC236}">
                <a16:creationId xmlns:a16="http://schemas.microsoft.com/office/drawing/2014/main" id="{D2D0EFEB-D86C-254E-A2F5-12E85C1A761D}"/>
              </a:ext>
            </a:extLst>
          </p:cNvPr>
          <p:cNvSpPr txBox="1">
            <a:spLocks/>
          </p:cNvSpPr>
          <p:nvPr/>
        </p:nvSpPr>
        <p:spPr>
          <a:xfrm>
            <a:off x="968462" y="1600200"/>
            <a:ext cx="7200900" cy="1502081"/>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1200"/>
              </a:spcBef>
            </a:pP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FDR’s administration used the rearmament of America for World War II and the surging industrial production the war effort brought, to bring stronger economic development to the South and the West.  </a:t>
            </a: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The TVA was the driving force in bringing electrical power to the South and spurring defense plant growth in the region. </a:t>
            </a:r>
          </a:p>
        </p:txBody>
      </p:sp>
      <p:sp>
        <p:nvSpPr>
          <p:cNvPr id="13" name="Content Placeholder 1">
            <a:extLst>
              <a:ext uri="{FF2B5EF4-FFF2-40B4-BE49-F238E27FC236}">
                <a16:creationId xmlns:a16="http://schemas.microsoft.com/office/drawing/2014/main" id="{1A044875-0FB2-2345-A22C-A747F81ABE7D}"/>
              </a:ext>
            </a:extLst>
          </p:cNvPr>
          <p:cNvSpPr txBox="1">
            <a:spLocks/>
          </p:cNvSpPr>
          <p:nvPr/>
        </p:nvSpPr>
        <p:spPr>
          <a:xfrm>
            <a:off x="1070812" y="5045118"/>
            <a:ext cx="2496963" cy="623248"/>
          </a:xfrm>
          <a:prstGeom prst="rect">
            <a:avLst/>
          </a:prstGeom>
        </p:spPr>
        <p:txBody>
          <a:bodyPr vert="horz" wrap="square" lIns="68580" tIns="34290" rIns="68580" bIns="3429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1200"/>
              </a:spcBef>
            </a:pPr>
            <a:r>
              <a:rPr lang="en-US" sz="1200" dirty="0">
                <a:solidFill>
                  <a:srgbClr val="0089BD"/>
                </a:solidFill>
                <a:latin typeface="Verdana" panose="020B0604030504040204" pitchFamily="34" charset="0"/>
                <a:ea typeface="Verdana" panose="020B0604030504040204" pitchFamily="34" charset="0"/>
                <a:cs typeface="Verdana" panose="020B0604030504040204" pitchFamily="34" charset="0"/>
              </a:rPr>
              <a:t>Completion and launch of the Cherokee Dam, TN in 1941, two days before Pearl Harbor </a:t>
            </a:r>
          </a:p>
        </p:txBody>
      </p:sp>
      <p:sp>
        <p:nvSpPr>
          <p:cNvPr id="14" name="Rectangle 13">
            <a:extLst>
              <a:ext uri="{FF2B5EF4-FFF2-40B4-BE49-F238E27FC236}">
                <a16:creationId xmlns:a16="http://schemas.microsoft.com/office/drawing/2014/main" id="{752E0223-9F4E-9C4B-AD31-26B8180A2628}"/>
              </a:ext>
            </a:extLst>
          </p:cNvPr>
          <p:cNvSpPr/>
          <p:nvPr/>
        </p:nvSpPr>
        <p:spPr>
          <a:xfrm>
            <a:off x="3624147" y="3960264"/>
            <a:ext cx="4438650" cy="1777001"/>
          </a:xfrm>
          <a:prstGeom prst="rect">
            <a:avLst/>
          </a:prstGeom>
          <a:solidFill>
            <a:srgbClr val="008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15" name="Picture 14" descr="TVA.jpg">
            <a:extLst>
              <a:ext uri="{FF2B5EF4-FFF2-40B4-BE49-F238E27FC236}">
                <a16:creationId xmlns:a16="http://schemas.microsoft.com/office/drawing/2014/main" id="{8DCD1EEA-7869-854E-B105-BBF64B703C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36890" y="3871777"/>
            <a:ext cx="4438650" cy="1777001"/>
          </a:xfrm>
          <a:prstGeom prst="rect">
            <a:avLst/>
          </a:prstGeom>
        </p:spPr>
      </p:pic>
      <p:sp>
        <p:nvSpPr>
          <p:cNvPr id="8" name="Title 2">
            <a:extLst>
              <a:ext uri="{FF2B5EF4-FFF2-40B4-BE49-F238E27FC236}">
                <a16:creationId xmlns:a16="http://schemas.microsoft.com/office/drawing/2014/main" id="{C131C252-CA42-6347-A129-435606604884}"/>
              </a:ext>
            </a:extLst>
          </p:cNvPr>
          <p:cNvSpPr txBox="1">
            <a:spLocks/>
          </p:cNvSpPr>
          <p:nvPr/>
        </p:nvSpPr>
        <p:spPr>
          <a:xfrm>
            <a:off x="960121" y="913190"/>
            <a:ext cx="7200900" cy="748480"/>
          </a:xfrm>
          <a:prstGeom prst="rect">
            <a:avLst/>
          </a:prstGeom>
        </p:spPr>
        <p:txBody>
          <a:bodyPr vert="horz" lIns="68580" tIns="34290" rIns="68580" bIns="34290" rtlCol="0" anchor="t">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100" b="1" dirty="0">
                <a:solidFill>
                  <a:srgbClr val="0089BD"/>
                </a:solidFill>
                <a:latin typeface="Verdana" panose="020B0604030504040204" pitchFamily="34" charset="0"/>
                <a:ea typeface="Verdana" panose="020B0604030504040204" pitchFamily="34" charset="0"/>
                <a:cs typeface="Verdana" panose="020B0604030504040204" pitchFamily="34" charset="0"/>
              </a:rPr>
              <a:t>The Tennessee Valley Authority (TVA)</a:t>
            </a:r>
          </a:p>
        </p:txBody>
      </p:sp>
    </p:spTree>
    <p:extLst>
      <p:ext uri="{BB962C8B-B14F-4D97-AF65-F5344CB8AC3E}">
        <p14:creationId xmlns:p14="http://schemas.microsoft.com/office/powerpoint/2010/main" val="20319110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9D4820-14F9-A241-9EA7-8E2B313609FE}"/>
              </a:ext>
            </a:extLst>
          </p:cNvPr>
          <p:cNvPicPr>
            <a:picLocks/>
          </p:cNvPicPr>
          <p:nvPr/>
        </p:nvPicPr>
        <p:blipFill>
          <a:blip r:embed="rId2"/>
          <a:srcRect/>
          <a:stretch/>
        </p:blipFill>
        <p:spPr>
          <a:xfrm>
            <a:off x="1" y="0"/>
            <a:ext cx="9143998" cy="6857999"/>
          </a:xfrm>
          <a:prstGeom prst="rect">
            <a:avLst/>
          </a:prstGeom>
        </p:spPr>
      </p:pic>
      <p:sp>
        <p:nvSpPr>
          <p:cNvPr id="11" name="Rectangle 10">
            <a:extLst>
              <a:ext uri="{FF2B5EF4-FFF2-40B4-BE49-F238E27FC236}">
                <a16:creationId xmlns:a16="http://schemas.microsoft.com/office/drawing/2014/main" id="{324DA2DA-7B2F-BE46-B241-CBEBDF45DB77}"/>
              </a:ext>
            </a:extLst>
          </p:cNvPr>
          <p:cNvSpPr/>
          <p:nvPr/>
        </p:nvSpPr>
        <p:spPr>
          <a:xfrm>
            <a:off x="5690938" y="2089065"/>
            <a:ext cx="2346782" cy="3697338"/>
          </a:xfrm>
          <a:prstGeom prst="rect">
            <a:avLst/>
          </a:prstGeom>
          <a:solidFill>
            <a:srgbClr val="008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12" name="Picture 11" descr="NAACP.jpg">
            <a:extLst>
              <a:ext uri="{FF2B5EF4-FFF2-40B4-BE49-F238E27FC236}">
                <a16:creationId xmlns:a16="http://schemas.microsoft.com/office/drawing/2014/main" id="{F0A792F5-1D1D-944B-88B6-F2721A93E3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14240" y="1953558"/>
            <a:ext cx="2346782" cy="3697338"/>
          </a:xfrm>
          <a:prstGeom prst="rect">
            <a:avLst/>
          </a:prstGeom>
        </p:spPr>
      </p:pic>
      <p:sp>
        <p:nvSpPr>
          <p:cNvPr id="10" name="Content Placeholder 1">
            <a:extLst>
              <a:ext uri="{FF2B5EF4-FFF2-40B4-BE49-F238E27FC236}">
                <a16:creationId xmlns:a16="http://schemas.microsoft.com/office/drawing/2014/main" id="{4F704781-D6AF-4444-B5CF-A9A6220966D0}"/>
              </a:ext>
            </a:extLst>
          </p:cNvPr>
          <p:cNvSpPr txBox="1">
            <a:spLocks/>
          </p:cNvSpPr>
          <p:nvPr/>
        </p:nvSpPr>
        <p:spPr>
          <a:xfrm>
            <a:off x="735470" y="2082356"/>
            <a:ext cx="4524049" cy="4497199"/>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1200"/>
              </a:spcBef>
            </a:pP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Historians point to many pivot points in World War II that could be described as the beginning of the modern Civil Rights Movement, but few would disagree with the proposed march on Washington, D.C. in 1941 from union giant,  A. Philip Randolph.  </a:t>
            </a: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The march never happened, but the call to organize and protest non-violently had gone out with great response.  </a:t>
            </a: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This was the opening bell to organizing for the advancement of civil rights for African Americans, leading to the bold movement in the 1950s and 1960s. </a:t>
            </a:r>
          </a:p>
          <a:p>
            <a:pPr marL="257172" indent="-257172" algn="l">
              <a:lnSpc>
                <a:spcPct val="100000"/>
              </a:lnSpc>
              <a:spcBef>
                <a:spcPts val="1200"/>
              </a:spcBef>
              <a:buFont typeface="Arial" panose="020B0604020202020204" pitchFamily="34" charset="0"/>
              <a:buChar char="•"/>
            </a:pPr>
            <a:endPar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Title 2">
            <a:extLst>
              <a:ext uri="{FF2B5EF4-FFF2-40B4-BE49-F238E27FC236}">
                <a16:creationId xmlns:a16="http://schemas.microsoft.com/office/drawing/2014/main" id="{2CBDFE1D-6E6D-3B4C-A4F8-F20113A31DF0}"/>
              </a:ext>
            </a:extLst>
          </p:cNvPr>
          <p:cNvSpPr txBox="1">
            <a:spLocks/>
          </p:cNvSpPr>
          <p:nvPr/>
        </p:nvSpPr>
        <p:spPr>
          <a:xfrm>
            <a:off x="960121" y="914400"/>
            <a:ext cx="7200900" cy="748480"/>
          </a:xfrm>
          <a:prstGeom prst="rect">
            <a:avLst/>
          </a:prstGeom>
        </p:spPr>
        <p:txBody>
          <a:bodyPr vert="horz" lIns="68580" tIns="34290" rIns="68580" bIns="34290" rtlCol="0" anchor="t">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100" b="1" dirty="0">
                <a:solidFill>
                  <a:srgbClr val="0089BD"/>
                </a:solidFill>
                <a:latin typeface="Verdana" panose="020B0604030504040204" pitchFamily="34" charset="0"/>
                <a:ea typeface="Verdana" panose="020B0604030504040204" pitchFamily="34" charset="0"/>
                <a:cs typeface="Verdana" panose="020B0604030504040204" pitchFamily="34" charset="0"/>
              </a:rPr>
              <a:t>Roots &amp; Rise of the Modern Civil</a:t>
            </a:r>
            <a:br>
              <a:rPr lang="en-US" sz="2100" b="1" dirty="0">
                <a:solidFill>
                  <a:srgbClr val="0089BD"/>
                </a:solidFill>
                <a:latin typeface="Verdana" panose="020B0604030504040204" pitchFamily="34" charset="0"/>
                <a:ea typeface="Verdana" panose="020B0604030504040204" pitchFamily="34" charset="0"/>
                <a:cs typeface="Verdana" panose="020B0604030504040204" pitchFamily="34" charset="0"/>
              </a:rPr>
            </a:br>
            <a:r>
              <a:rPr lang="en-US" sz="2100" b="1" dirty="0">
                <a:solidFill>
                  <a:srgbClr val="0089BD"/>
                </a:solidFill>
                <a:latin typeface="Verdana" panose="020B0604030504040204" pitchFamily="34" charset="0"/>
                <a:ea typeface="Verdana" panose="020B0604030504040204" pitchFamily="34" charset="0"/>
                <a:cs typeface="Verdana" panose="020B0604030504040204" pitchFamily="34" charset="0"/>
              </a:rPr>
              <a:t>Rights Movement</a:t>
            </a:r>
          </a:p>
          <a:p>
            <a:endParaRPr lang="en-US" sz="2100" b="1" dirty="0">
              <a:solidFill>
                <a:srgbClr val="0089BD"/>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402751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FF7E2A-AB65-BA4A-8681-59AA66F509D1}"/>
              </a:ext>
            </a:extLst>
          </p:cNvPr>
          <p:cNvPicPr>
            <a:picLocks/>
          </p:cNvPicPr>
          <p:nvPr/>
        </p:nvPicPr>
        <p:blipFill>
          <a:blip r:embed="rId2"/>
          <a:srcRect/>
          <a:stretch/>
        </p:blipFill>
        <p:spPr>
          <a:xfrm>
            <a:off x="1" y="0"/>
            <a:ext cx="9143998" cy="6857999"/>
          </a:xfrm>
          <a:prstGeom prst="rect">
            <a:avLst/>
          </a:prstGeom>
        </p:spPr>
      </p:pic>
      <p:sp>
        <p:nvSpPr>
          <p:cNvPr id="15" name="Content Placeholder 1">
            <a:extLst>
              <a:ext uri="{FF2B5EF4-FFF2-40B4-BE49-F238E27FC236}">
                <a16:creationId xmlns:a16="http://schemas.microsoft.com/office/drawing/2014/main" id="{F5023036-E76F-2B44-9AFA-D745F3AD4D53}"/>
              </a:ext>
            </a:extLst>
          </p:cNvPr>
          <p:cNvSpPr txBox="1">
            <a:spLocks/>
          </p:cNvSpPr>
          <p:nvPr/>
        </p:nvSpPr>
        <p:spPr>
          <a:xfrm>
            <a:off x="735470" y="2082356"/>
            <a:ext cx="4668428" cy="4497199"/>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1200"/>
              </a:spcBef>
            </a:pP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The fight against fascism during World War II brought to the forefront the contradictions between America’s ideals of democracy and equality and its treatment of minorities. </a:t>
            </a: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Throughout the war, the NAACP and other civil rights organizations worked to end discrimination in the armed forces.</a:t>
            </a: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During this time African Americans became more assertive in their demands for equality in civilian life as well. </a:t>
            </a:r>
          </a:p>
          <a:p>
            <a:pPr marL="257172" indent="-257172" algn="l">
              <a:lnSpc>
                <a:spcPct val="100000"/>
              </a:lnSpc>
              <a:spcBef>
                <a:spcPts val="1200"/>
              </a:spcBef>
              <a:buFont typeface="Arial" panose="020B0604020202020204" pitchFamily="34" charset="0"/>
              <a:buChar char="•"/>
            </a:pPr>
            <a:endPar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Title 2">
            <a:extLst>
              <a:ext uri="{FF2B5EF4-FFF2-40B4-BE49-F238E27FC236}">
                <a16:creationId xmlns:a16="http://schemas.microsoft.com/office/drawing/2014/main" id="{08D3BF0F-0D1D-0747-9E44-FF0B20A503F5}"/>
              </a:ext>
            </a:extLst>
          </p:cNvPr>
          <p:cNvSpPr txBox="1">
            <a:spLocks/>
          </p:cNvSpPr>
          <p:nvPr/>
        </p:nvSpPr>
        <p:spPr>
          <a:xfrm>
            <a:off x="960121" y="914400"/>
            <a:ext cx="7200900" cy="748480"/>
          </a:xfrm>
          <a:prstGeom prst="rect">
            <a:avLst/>
          </a:prstGeom>
        </p:spPr>
        <p:txBody>
          <a:bodyPr vert="horz" lIns="68580" tIns="34290" rIns="68580" bIns="34290" rtlCol="0" anchor="t">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100" b="1" dirty="0">
                <a:solidFill>
                  <a:srgbClr val="0089BD"/>
                </a:solidFill>
                <a:latin typeface="Verdana" panose="020B0604030504040204" pitchFamily="34" charset="0"/>
                <a:ea typeface="Verdana" panose="020B0604030504040204" pitchFamily="34" charset="0"/>
                <a:cs typeface="Verdana" panose="020B0604030504040204" pitchFamily="34" charset="0"/>
              </a:rPr>
              <a:t>Roots &amp; Rise of the Modern Civil</a:t>
            </a:r>
            <a:br>
              <a:rPr lang="en-US" sz="2100" b="1" dirty="0">
                <a:solidFill>
                  <a:srgbClr val="0089BD"/>
                </a:solidFill>
                <a:latin typeface="Verdana" panose="020B0604030504040204" pitchFamily="34" charset="0"/>
                <a:ea typeface="Verdana" panose="020B0604030504040204" pitchFamily="34" charset="0"/>
                <a:cs typeface="Verdana" panose="020B0604030504040204" pitchFamily="34" charset="0"/>
              </a:rPr>
            </a:br>
            <a:r>
              <a:rPr lang="en-US" sz="2100" b="1" dirty="0">
                <a:solidFill>
                  <a:srgbClr val="0089BD"/>
                </a:solidFill>
                <a:latin typeface="Verdana" panose="020B0604030504040204" pitchFamily="34" charset="0"/>
                <a:ea typeface="Verdana" panose="020B0604030504040204" pitchFamily="34" charset="0"/>
                <a:cs typeface="Verdana" panose="020B0604030504040204" pitchFamily="34" charset="0"/>
              </a:rPr>
              <a:t>Rights Movement</a:t>
            </a:r>
          </a:p>
          <a:p>
            <a:endParaRPr lang="en-US" sz="2100" b="1" dirty="0">
              <a:solidFill>
                <a:srgbClr val="0089BD"/>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angle 7">
            <a:extLst>
              <a:ext uri="{FF2B5EF4-FFF2-40B4-BE49-F238E27FC236}">
                <a16:creationId xmlns:a16="http://schemas.microsoft.com/office/drawing/2014/main" id="{1F4C421B-E754-4841-A538-86BC4C20A8D5}"/>
              </a:ext>
            </a:extLst>
          </p:cNvPr>
          <p:cNvSpPr/>
          <p:nvPr/>
        </p:nvSpPr>
        <p:spPr>
          <a:xfrm>
            <a:off x="5690938" y="2089065"/>
            <a:ext cx="2346782" cy="3697338"/>
          </a:xfrm>
          <a:prstGeom prst="rect">
            <a:avLst/>
          </a:prstGeom>
          <a:solidFill>
            <a:srgbClr val="008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9" name="Picture 8" descr="NAACP.jpg">
            <a:extLst>
              <a:ext uri="{FF2B5EF4-FFF2-40B4-BE49-F238E27FC236}">
                <a16:creationId xmlns:a16="http://schemas.microsoft.com/office/drawing/2014/main" id="{400DD5D5-A4FA-E445-B63C-AD641201B8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14240" y="1953558"/>
            <a:ext cx="2346782" cy="3697338"/>
          </a:xfrm>
          <a:prstGeom prst="rect">
            <a:avLst/>
          </a:prstGeom>
        </p:spPr>
      </p:pic>
    </p:spTree>
    <p:extLst>
      <p:ext uri="{BB962C8B-B14F-4D97-AF65-F5344CB8AC3E}">
        <p14:creationId xmlns:p14="http://schemas.microsoft.com/office/powerpoint/2010/main" val="23689822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B92A18-D0F6-6042-ACA0-2724C167B8D3}"/>
              </a:ext>
            </a:extLst>
          </p:cNvPr>
          <p:cNvPicPr>
            <a:picLocks/>
          </p:cNvPicPr>
          <p:nvPr/>
        </p:nvPicPr>
        <p:blipFill>
          <a:blip r:embed="rId2"/>
          <a:srcRect/>
          <a:stretch/>
        </p:blipFill>
        <p:spPr>
          <a:xfrm>
            <a:off x="1" y="1"/>
            <a:ext cx="9143998" cy="6857999"/>
          </a:xfrm>
          <a:prstGeom prst="rect">
            <a:avLst/>
          </a:prstGeom>
        </p:spPr>
      </p:pic>
      <p:sp>
        <p:nvSpPr>
          <p:cNvPr id="15" name="Content Placeholder 1">
            <a:extLst>
              <a:ext uri="{FF2B5EF4-FFF2-40B4-BE49-F238E27FC236}">
                <a16:creationId xmlns:a16="http://schemas.microsoft.com/office/drawing/2014/main" id="{13529F98-D83A-4F4A-9EC5-461043EEC66A}"/>
              </a:ext>
            </a:extLst>
          </p:cNvPr>
          <p:cNvSpPr txBox="1">
            <a:spLocks/>
          </p:cNvSpPr>
          <p:nvPr/>
        </p:nvSpPr>
        <p:spPr>
          <a:xfrm>
            <a:off x="735470" y="2082356"/>
            <a:ext cx="4668428" cy="4497199"/>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1200"/>
              </a:spcBef>
            </a:pP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The Congress of Racial Equality (CORE), an interracial organization founded to seek change through nonviolent means, conducted the first </a:t>
            </a: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sit-ins to challenge the South’s Jim Crow laws.</a:t>
            </a:r>
          </a:p>
        </p:txBody>
      </p:sp>
      <p:sp>
        <p:nvSpPr>
          <p:cNvPr id="16" name="Title 2">
            <a:extLst>
              <a:ext uri="{FF2B5EF4-FFF2-40B4-BE49-F238E27FC236}">
                <a16:creationId xmlns:a16="http://schemas.microsoft.com/office/drawing/2014/main" id="{A1654DC5-B376-994D-B161-09882E307F11}"/>
              </a:ext>
            </a:extLst>
          </p:cNvPr>
          <p:cNvSpPr txBox="1">
            <a:spLocks/>
          </p:cNvSpPr>
          <p:nvPr/>
        </p:nvSpPr>
        <p:spPr>
          <a:xfrm>
            <a:off x="960121" y="914400"/>
            <a:ext cx="7200900" cy="748480"/>
          </a:xfrm>
          <a:prstGeom prst="rect">
            <a:avLst/>
          </a:prstGeom>
        </p:spPr>
        <p:txBody>
          <a:bodyPr vert="horz" lIns="68580" tIns="34290" rIns="68580" bIns="34290" rtlCol="0" anchor="t">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100" b="1" dirty="0">
                <a:solidFill>
                  <a:srgbClr val="0089BD"/>
                </a:solidFill>
                <a:latin typeface="Verdana" panose="020B0604030504040204" pitchFamily="34" charset="0"/>
                <a:ea typeface="Verdana" panose="020B0604030504040204" pitchFamily="34" charset="0"/>
                <a:cs typeface="Verdana" panose="020B0604030504040204" pitchFamily="34" charset="0"/>
              </a:rPr>
              <a:t>Roots &amp; Rise of the Modern Civil</a:t>
            </a:r>
            <a:br>
              <a:rPr lang="en-US" sz="2100" b="1" dirty="0">
                <a:solidFill>
                  <a:srgbClr val="0089BD"/>
                </a:solidFill>
                <a:latin typeface="Verdana" panose="020B0604030504040204" pitchFamily="34" charset="0"/>
                <a:ea typeface="Verdana" panose="020B0604030504040204" pitchFamily="34" charset="0"/>
                <a:cs typeface="Verdana" panose="020B0604030504040204" pitchFamily="34" charset="0"/>
              </a:rPr>
            </a:br>
            <a:r>
              <a:rPr lang="en-US" sz="2100" b="1" dirty="0">
                <a:solidFill>
                  <a:srgbClr val="0089BD"/>
                </a:solidFill>
                <a:latin typeface="Verdana" panose="020B0604030504040204" pitchFamily="34" charset="0"/>
                <a:ea typeface="Verdana" panose="020B0604030504040204" pitchFamily="34" charset="0"/>
                <a:cs typeface="Verdana" panose="020B0604030504040204" pitchFamily="34" charset="0"/>
              </a:rPr>
              <a:t>Rights Movement</a:t>
            </a:r>
          </a:p>
          <a:p>
            <a:endParaRPr lang="en-US" sz="2100" b="1" dirty="0">
              <a:solidFill>
                <a:srgbClr val="0089BD"/>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descr="A group of people holding signs&#10;&#10;Description automatically generated with medium confidence">
            <a:extLst>
              <a:ext uri="{FF2B5EF4-FFF2-40B4-BE49-F238E27FC236}">
                <a16:creationId xmlns:a16="http://schemas.microsoft.com/office/drawing/2014/main" id="{2123CECB-E594-A149-8204-7D1EA1EF1A5F}"/>
              </a:ext>
            </a:extLst>
          </p:cNvPr>
          <p:cNvPicPr>
            <a:picLocks noChangeAspect="1"/>
          </p:cNvPicPr>
          <p:nvPr/>
        </p:nvPicPr>
        <p:blipFill>
          <a:blip r:embed="rId3"/>
          <a:stretch>
            <a:fillRect/>
          </a:stretch>
        </p:blipFill>
        <p:spPr>
          <a:xfrm>
            <a:off x="4572000" y="3223078"/>
            <a:ext cx="3873500" cy="3111500"/>
          </a:xfrm>
          <a:prstGeom prst="rect">
            <a:avLst/>
          </a:prstGeom>
        </p:spPr>
      </p:pic>
    </p:spTree>
    <p:extLst>
      <p:ext uri="{BB962C8B-B14F-4D97-AF65-F5344CB8AC3E}">
        <p14:creationId xmlns:p14="http://schemas.microsoft.com/office/powerpoint/2010/main" val="9332165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2069AF-E472-D043-A6CB-77DD3E47FB12}"/>
              </a:ext>
            </a:extLst>
          </p:cNvPr>
          <p:cNvSpPr/>
          <p:nvPr/>
        </p:nvSpPr>
        <p:spPr>
          <a:xfrm>
            <a:off x="-195943" y="-111034"/>
            <a:ext cx="9529354" cy="709313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649B154-DBFF-8941-8737-47D311240D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527" y="1133606"/>
            <a:ext cx="9212893" cy="4384738"/>
          </a:xfrm>
          <a:prstGeom prst="rect">
            <a:avLst/>
          </a:prstGeom>
        </p:spPr>
      </p:pic>
    </p:spTree>
    <p:extLst>
      <p:ext uri="{BB962C8B-B14F-4D97-AF65-F5344CB8AC3E}">
        <p14:creationId xmlns:p14="http://schemas.microsoft.com/office/powerpoint/2010/main" val="19791208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3561ADE-9D03-F344-9032-A640717EF766}"/>
              </a:ext>
            </a:extLst>
          </p:cNvPr>
          <p:cNvPicPr>
            <a:picLocks/>
          </p:cNvPicPr>
          <p:nvPr/>
        </p:nvPicPr>
        <p:blipFill>
          <a:blip r:embed="rId2"/>
          <a:srcRect/>
          <a:stretch/>
        </p:blipFill>
        <p:spPr>
          <a:xfrm>
            <a:off x="1" y="0"/>
            <a:ext cx="9143998" cy="6857999"/>
          </a:xfrm>
          <a:prstGeom prst="rect">
            <a:avLst/>
          </a:prstGeom>
        </p:spPr>
      </p:pic>
      <p:sp>
        <p:nvSpPr>
          <p:cNvPr id="14" name="Content Placeholder 1">
            <a:extLst>
              <a:ext uri="{FF2B5EF4-FFF2-40B4-BE49-F238E27FC236}">
                <a16:creationId xmlns:a16="http://schemas.microsoft.com/office/drawing/2014/main" id="{75A5F4CA-D7AF-7E4B-85C7-CECD70BF085C}"/>
              </a:ext>
            </a:extLst>
          </p:cNvPr>
          <p:cNvSpPr txBox="1">
            <a:spLocks/>
          </p:cNvSpPr>
          <p:nvPr/>
        </p:nvSpPr>
        <p:spPr>
          <a:xfrm>
            <a:off x="735471" y="2082356"/>
            <a:ext cx="3678199" cy="4827208"/>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1200"/>
              </a:spcBef>
            </a:pP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The civil rights movement came crashing down on Tennessee in 1946 </a:t>
            </a: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in Columbia on the night of February 25-26, 1946. </a:t>
            </a: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Like other outbreaks of violence in the South in the immediate postwar era, this incident involved military veterans who were unwilling to accept prevailing racial norms upon returning to their hometowns. </a:t>
            </a:r>
          </a:p>
          <a:p>
            <a:pPr marL="257172" indent="-257172" algn="l">
              <a:lnSpc>
                <a:spcPct val="100000"/>
              </a:lnSpc>
              <a:spcBef>
                <a:spcPts val="1200"/>
              </a:spcBef>
              <a:buFont typeface="Arial" panose="020B0604020202020204" pitchFamily="34" charset="0"/>
              <a:buChar char="•"/>
            </a:pPr>
            <a:endPar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Content Placeholder 1">
            <a:extLst>
              <a:ext uri="{FF2B5EF4-FFF2-40B4-BE49-F238E27FC236}">
                <a16:creationId xmlns:a16="http://schemas.microsoft.com/office/drawing/2014/main" id="{3A4B764A-68B7-7D43-B815-46CF0FCAD8DE}"/>
              </a:ext>
            </a:extLst>
          </p:cNvPr>
          <p:cNvSpPr txBox="1">
            <a:spLocks/>
          </p:cNvSpPr>
          <p:nvPr/>
        </p:nvSpPr>
        <p:spPr>
          <a:xfrm>
            <a:off x="4730330" y="4936158"/>
            <a:ext cx="3393693" cy="777136"/>
          </a:xfrm>
          <a:prstGeom prst="rect">
            <a:avLst/>
          </a:prstGeom>
        </p:spPr>
        <p:txBody>
          <a:bodyPr vert="horz" wrap="square" lIns="68580" tIns="34290" rIns="68580" bIns="34290" rtlCol="0">
            <a:spAutoFit/>
          </a:bodyPr>
          <a:lstStyle>
            <a:defPPr>
              <a:defRPr lang="en-US"/>
            </a:defPPr>
            <a:lvl1pPr indent="0" algn="r" defTabSz="914400">
              <a:lnSpc>
                <a:spcPct val="100000"/>
              </a:lnSpc>
              <a:spcBef>
                <a:spcPts val="1200"/>
              </a:spcBef>
              <a:buFont typeface="Arial" panose="020B0604020202020204" pitchFamily="34" charset="0"/>
              <a:buNone/>
              <a:defRPr sz="1200">
                <a:solidFill>
                  <a:srgbClr val="0089BD"/>
                </a:solidFill>
                <a:latin typeface="Verdana" panose="020B0604030504040204" pitchFamily="34" charset="0"/>
                <a:ea typeface="Verdana" panose="020B0604030504040204" pitchFamily="34" charset="0"/>
                <a:cs typeface="Verdana" panose="020B0604030504040204" pitchFamily="34" charset="0"/>
              </a:defRPr>
            </a:lvl1pPr>
            <a:lvl2pPr indent="0" algn="ctr" defTabSz="914400">
              <a:lnSpc>
                <a:spcPct val="90000"/>
              </a:lnSpc>
              <a:spcBef>
                <a:spcPts val="500"/>
              </a:spcBef>
              <a:buFont typeface="Arial" panose="020B0604020202020204" pitchFamily="34" charset="0"/>
              <a:buNone/>
              <a:defRPr sz="2000"/>
            </a:lvl2pPr>
            <a:lvl3pPr indent="0" algn="ctr" defTabSz="914400">
              <a:lnSpc>
                <a:spcPct val="90000"/>
              </a:lnSpc>
              <a:spcBef>
                <a:spcPts val="500"/>
              </a:spcBef>
              <a:buFont typeface="Arial" panose="020B0604020202020204" pitchFamily="34" charset="0"/>
              <a:buNone/>
            </a:lvl3pPr>
            <a:lvl4pPr indent="0" algn="ctr" defTabSz="914400">
              <a:lnSpc>
                <a:spcPct val="90000"/>
              </a:lnSpc>
              <a:spcBef>
                <a:spcPts val="500"/>
              </a:spcBef>
              <a:buFont typeface="Arial" panose="020B0604020202020204" pitchFamily="34" charset="0"/>
              <a:buNone/>
              <a:defRPr sz="1600"/>
            </a:lvl4pPr>
            <a:lvl5pPr indent="0" algn="ctr" defTabSz="914400">
              <a:lnSpc>
                <a:spcPct val="90000"/>
              </a:lnSpc>
              <a:spcBef>
                <a:spcPts val="500"/>
              </a:spcBef>
              <a:buFont typeface="Arial" panose="020B0604020202020204" pitchFamily="34" charset="0"/>
              <a:buNone/>
              <a:defRPr sz="1600"/>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algn="l"/>
            <a:r>
              <a:rPr lang="en-US" dirty="0"/>
              <a:t>Newspaper headlines (reprint) Nashville, February 26, 1946 </a:t>
            </a:r>
          </a:p>
          <a:p>
            <a:pPr algn="l"/>
            <a:endParaRPr lang="en-US" dirty="0"/>
          </a:p>
        </p:txBody>
      </p:sp>
      <p:sp>
        <p:nvSpPr>
          <p:cNvPr id="11" name="Rectangle 10">
            <a:extLst>
              <a:ext uri="{FF2B5EF4-FFF2-40B4-BE49-F238E27FC236}">
                <a16:creationId xmlns:a16="http://schemas.microsoft.com/office/drawing/2014/main" id="{324DA2DA-7B2F-BE46-B241-CBEBDF45DB77}"/>
              </a:ext>
            </a:extLst>
          </p:cNvPr>
          <p:cNvSpPr/>
          <p:nvPr/>
        </p:nvSpPr>
        <p:spPr>
          <a:xfrm>
            <a:off x="4767859" y="2117281"/>
            <a:ext cx="3678198" cy="2698452"/>
          </a:xfrm>
          <a:prstGeom prst="rect">
            <a:avLst/>
          </a:prstGeom>
          <a:solidFill>
            <a:srgbClr val="008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7" name="Picture 6" descr="Mink.png">
            <a:extLst>
              <a:ext uri="{FF2B5EF4-FFF2-40B4-BE49-F238E27FC236}">
                <a16:creationId xmlns:a16="http://schemas.microsoft.com/office/drawing/2014/main" id="{B1E15F1B-A8C6-3647-B52D-1060E22D7C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407" t="1782" r="2239" b="5341"/>
          <a:stretch/>
        </p:blipFill>
        <p:spPr>
          <a:xfrm>
            <a:off x="4891163" y="1948591"/>
            <a:ext cx="3678198" cy="2698452"/>
          </a:xfrm>
          <a:prstGeom prst="rect">
            <a:avLst/>
          </a:prstGeom>
        </p:spPr>
      </p:pic>
      <p:sp>
        <p:nvSpPr>
          <p:cNvPr id="16" name="Title 2">
            <a:extLst>
              <a:ext uri="{FF2B5EF4-FFF2-40B4-BE49-F238E27FC236}">
                <a16:creationId xmlns:a16="http://schemas.microsoft.com/office/drawing/2014/main" id="{A3F7907B-E3E6-7A48-BF8E-D033C3FF16EB}"/>
              </a:ext>
            </a:extLst>
          </p:cNvPr>
          <p:cNvSpPr txBox="1">
            <a:spLocks/>
          </p:cNvSpPr>
          <p:nvPr/>
        </p:nvSpPr>
        <p:spPr>
          <a:xfrm>
            <a:off x="960121" y="914400"/>
            <a:ext cx="7200900" cy="748480"/>
          </a:xfrm>
          <a:prstGeom prst="rect">
            <a:avLst/>
          </a:prstGeom>
        </p:spPr>
        <p:txBody>
          <a:bodyPr vert="horz" lIns="68580" tIns="34290" rIns="68580" bIns="34290" rtlCol="0" anchor="t">
            <a:normAutofit fontScale="97500"/>
          </a:bodyPr>
          <a:lstStyle>
            <a:defPPr>
              <a:defRPr lang="en-US"/>
            </a:defPPr>
            <a:lvl1pPr algn="ctr" defTabSz="914400">
              <a:lnSpc>
                <a:spcPct val="90000"/>
              </a:lnSpc>
              <a:spcBef>
                <a:spcPct val="0"/>
              </a:spcBef>
              <a:buNone/>
              <a:defRPr sz="2000" b="1">
                <a:solidFill>
                  <a:srgbClr val="0089BD"/>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Post-War: Columbia, TN Race Riots</a:t>
            </a:r>
          </a:p>
          <a:p>
            <a:endParaRPr lang="en-US" dirty="0"/>
          </a:p>
        </p:txBody>
      </p:sp>
    </p:spTree>
    <p:extLst>
      <p:ext uri="{BB962C8B-B14F-4D97-AF65-F5344CB8AC3E}">
        <p14:creationId xmlns:p14="http://schemas.microsoft.com/office/powerpoint/2010/main" val="16672170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129B694-4A27-F34A-B981-C38A61B8E328}"/>
              </a:ext>
            </a:extLst>
          </p:cNvPr>
          <p:cNvPicPr>
            <a:picLocks/>
          </p:cNvPicPr>
          <p:nvPr/>
        </p:nvPicPr>
        <p:blipFill>
          <a:blip r:embed="rId2"/>
          <a:srcRect/>
          <a:stretch/>
        </p:blipFill>
        <p:spPr>
          <a:xfrm>
            <a:off x="1" y="0"/>
            <a:ext cx="9143998" cy="6857999"/>
          </a:xfrm>
          <a:prstGeom prst="rect">
            <a:avLst/>
          </a:prstGeom>
        </p:spPr>
      </p:pic>
      <p:sp>
        <p:nvSpPr>
          <p:cNvPr id="14" name="Content Placeholder 1">
            <a:extLst>
              <a:ext uri="{FF2B5EF4-FFF2-40B4-BE49-F238E27FC236}">
                <a16:creationId xmlns:a16="http://schemas.microsoft.com/office/drawing/2014/main" id="{BE15FD91-F946-5649-8440-EC01AA222722}"/>
              </a:ext>
            </a:extLst>
          </p:cNvPr>
          <p:cNvSpPr txBox="1">
            <a:spLocks/>
          </p:cNvSpPr>
          <p:nvPr/>
        </p:nvSpPr>
        <p:spPr>
          <a:xfrm>
            <a:off x="735471" y="2082356"/>
            <a:ext cx="3801503" cy="4827208"/>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1200"/>
              </a:spcBef>
            </a:pP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Attorney and NAACP Executive Director Thurgood Marshall,  America’s first African American on the Supreme Court (1967), defended the accused, who </a:t>
            </a: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were either acquitted or had</a:t>
            </a: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charges dropped. </a:t>
            </a:r>
          </a:p>
          <a:p>
            <a:pPr marL="257172" indent="-257172" algn="l">
              <a:lnSpc>
                <a:spcPct val="100000"/>
              </a:lnSpc>
              <a:spcBef>
                <a:spcPts val="1200"/>
              </a:spcBef>
              <a:buFont typeface="Arial" panose="020B0604020202020204" pitchFamily="34" charset="0"/>
              <a:buChar char="•"/>
            </a:pPr>
            <a:endPar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8" name="Title 2">
            <a:extLst>
              <a:ext uri="{FF2B5EF4-FFF2-40B4-BE49-F238E27FC236}">
                <a16:creationId xmlns:a16="http://schemas.microsoft.com/office/drawing/2014/main" id="{F5494CC2-9BBD-CF49-A380-C95C63077EF8}"/>
              </a:ext>
            </a:extLst>
          </p:cNvPr>
          <p:cNvSpPr txBox="1">
            <a:spLocks/>
          </p:cNvSpPr>
          <p:nvPr/>
        </p:nvSpPr>
        <p:spPr>
          <a:xfrm>
            <a:off x="960121" y="914400"/>
            <a:ext cx="7200900" cy="748480"/>
          </a:xfrm>
          <a:prstGeom prst="rect">
            <a:avLst/>
          </a:prstGeom>
        </p:spPr>
        <p:txBody>
          <a:bodyPr vert="horz" lIns="68580" tIns="34290" rIns="68580" bIns="34290" rtlCol="0" anchor="t">
            <a:normAutofit fontScale="97500"/>
          </a:bodyPr>
          <a:lstStyle>
            <a:defPPr>
              <a:defRPr lang="en-US"/>
            </a:defPPr>
            <a:lvl1pPr algn="ctr" defTabSz="914400">
              <a:lnSpc>
                <a:spcPct val="90000"/>
              </a:lnSpc>
              <a:spcBef>
                <a:spcPct val="0"/>
              </a:spcBef>
              <a:buNone/>
              <a:defRPr sz="2000" b="1">
                <a:solidFill>
                  <a:srgbClr val="0089BD"/>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Post-War: Columbia, TN Race Riots</a:t>
            </a:r>
          </a:p>
          <a:p>
            <a:endParaRPr lang="en-US" dirty="0"/>
          </a:p>
        </p:txBody>
      </p:sp>
      <p:sp>
        <p:nvSpPr>
          <p:cNvPr id="8" name="Content Placeholder 1">
            <a:extLst>
              <a:ext uri="{FF2B5EF4-FFF2-40B4-BE49-F238E27FC236}">
                <a16:creationId xmlns:a16="http://schemas.microsoft.com/office/drawing/2014/main" id="{BE57493B-8A1A-8E45-8DCA-319340B3BBE7}"/>
              </a:ext>
            </a:extLst>
          </p:cNvPr>
          <p:cNvSpPr txBox="1">
            <a:spLocks/>
          </p:cNvSpPr>
          <p:nvPr/>
        </p:nvSpPr>
        <p:spPr>
          <a:xfrm>
            <a:off x="4730330" y="4936158"/>
            <a:ext cx="3393693" cy="777136"/>
          </a:xfrm>
          <a:prstGeom prst="rect">
            <a:avLst/>
          </a:prstGeom>
        </p:spPr>
        <p:txBody>
          <a:bodyPr vert="horz" wrap="square" lIns="68580" tIns="34290" rIns="68580" bIns="34290" rtlCol="0">
            <a:spAutoFit/>
          </a:bodyPr>
          <a:lstStyle>
            <a:defPPr>
              <a:defRPr lang="en-US"/>
            </a:defPPr>
            <a:lvl1pPr indent="0" algn="r" defTabSz="914400">
              <a:lnSpc>
                <a:spcPct val="100000"/>
              </a:lnSpc>
              <a:spcBef>
                <a:spcPts val="1200"/>
              </a:spcBef>
              <a:buFont typeface="Arial" panose="020B0604020202020204" pitchFamily="34" charset="0"/>
              <a:buNone/>
              <a:defRPr sz="1200">
                <a:solidFill>
                  <a:srgbClr val="0089BD"/>
                </a:solidFill>
                <a:latin typeface="Verdana" panose="020B0604030504040204" pitchFamily="34" charset="0"/>
                <a:ea typeface="Verdana" panose="020B0604030504040204" pitchFamily="34" charset="0"/>
                <a:cs typeface="Verdana" panose="020B0604030504040204" pitchFamily="34" charset="0"/>
              </a:defRPr>
            </a:lvl1pPr>
            <a:lvl2pPr indent="0" algn="ctr" defTabSz="914400">
              <a:lnSpc>
                <a:spcPct val="90000"/>
              </a:lnSpc>
              <a:spcBef>
                <a:spcPts val="500"/>
              </a:spcBef>
              <a:buFont typeface="Arial" panose="020B0604020202020204" pitchFamily="34" charset="0"/>
              <a:buNone/>
              <a:defRPr sz="2000"/>
            </a:lvl2pPr>
            <a:lvl3pPr indent="0" algn="ctr" defTabSz="914400">
              <a:lnSpc>
                <a:spcPct val="90000"/>
              </a:lnSpc>
              <a:spcBef>
                <a:spcPts val="500"/>
              </a:spcBef>
              <a:buFont typeface="Arial" panose="020B0604020202020204" pitchFamily="34" charset="0"/>
              <a:buNone/>
            </a:lvl3pPr>
            <a:lvl4pPr indent="0" algn="ctr" defTabSz="914400">
              <a:lnSpc>
                <a:spcPct val="90000"/>
              </a:lnSpc>
              <a:spcBef>
                <a:spcPts val="500"/>
              </a:spcBef>
              <a:buFont typeface="Arial" panose="020B0604020202020204" pitchFamily="34" charset="0"/>
              <a:buNone/>
              <a:defRPr sz="1600"/>
            </a:lvl4pPr>
            <a:lvl5pPr indent="0" algn="ctr" defTabSz="914400">
              <a:lnSpc>
                <a:spcPct val="90000"/>
              </a:lnSpc>
              <a:spcBef>
                <a:spcPts val="500"/>
              </a:spcBef>
              <a:buFont typeface="Arial" panose="020B0604020202020204" pitchFamily="34" charset="0"/>
              <a:buNone/>
              <a:defRPr sz="1600"/>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algn="l"/>
            <a:r>
              <a:rPr lang="en-US" dirty="0"/>
              <a:t>Newspaper headlines (reprint) Nashville, February 26, 1946 </a:t>
            </a:r>
          </a:p>
          <a:p>
            <a:pPr algn="l"/>
            <a:endParaRPr lang="en-US" dirty="0"/>
          </a:p>
        </p:txBody>
      </p:sp>
      <p:sp>
        <p:nvSpPr>
          <p:cNvPr id="9" name="Rectangle 8">
            <a:extLst>
              <a:ext uri="{FF2B5EF4-FFF2-40B4-BE49-F238E27FC236}">
                <a16:creationId xmlns:a16="http://schemas.microsoft.com/office/drawing/2014/main" id="{4E15D373-3791-0248-ADB8-464867572B45}"/>
              </a:ext>
            </a:extLst>
          </p:cNvPr>
          <p:cNvSpPr/>
          <p:nvPr/>
        </p:nvSpPr>
        <p:spPr>
          <a:xfrm>
            <a:off x="4767859" y="2117281"/>
            <a:ext cx="3678198" cy="2698452"/>
          </a:xfrm>
          <a:prstGeom prst="rect">
            <a:avLst/>
          </a:prstGeom>
          <a:solidFill>
            <a:srgbClr val="008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10" name="Picture 9" descr="Mink.png">
            <a:extLst>
              <a:ext uri="{FF2B5EF4-FFF2-40B4-BE49-F238E27FC236}">
                <a16:creationId xmlns:a16="http://schemas.microsoft.com/office/drawing/2014/main" id="{86BA9976-F598-5242-A38A-1317BC98FC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407" t="1782" r="2239" b="5341"/>
          <a:stretch/>
        </p:blipFill>
        <p:spPr>
          <a:xfrm>
            <a:off x="4891163" y="1948591"/>
            <a:ext cx="3678198" cy="2698452"/>
          </a:xfrm>
          <a:prstGeom prst="rect">
            <a:avLst/>
          </a:prstGeom>
        </p:spPr>
      </p:pic>
    </p:spTree>
    <p:extLst>
      <p:ext uri="{BB962C8B-B14F-4D97-AF65-F5344CB8AC3E}">
        <p14:creationId xmlns:p14="http://schemas.microsoft.com/office/powerpoint/2010/main" val="14655064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84A15E-543A-4143-B651-C14314461364}"/>
              </a:ext>
            </a:extLst>
          </p:cNvPr>
          <p:cNvPicPr>
            <a:picLocks/>
          </p:cNvPicPr>
          <p:nvPr/>
        </p:nvPicPr>
        <p:blipFill>
          <a:blip r:embed="rId5"/>
          <a:srcRect/>
          <a:stretch/>
        </p:blipFill>
        <p:spPr>
          <a:xfrm>
            <a:off x="1" y="1"/>
            <a:ext cx="9143998" cy="6857999"/>
          </a:xfrm>
          <a:prstGeom prst="rect">
            <a:avLst/>
          </a:prstGeom>
          <a:solidFill>
            <a:srgbClr val="0089BD"/>
          </a:solidFill>
          <a:ln>
            <a:noFill/>
          </a:ln>
        </p:spPr>
      </p:pic>
      <p:sp>
        <p:nvSpPr>
          <p:cNvPr id="10" name="Content Placeholder 1">
            <a:extLst>
              <a:ext uri="{FF2B5EF4-FFF2-40B4-BE49-F238E27FC236}">
                <a16:creationId xmlns:a16="http://schemas.microsoft.com/office/drawing/2014/main" id="{993EF173-EC71-8E43-9E20-A6C1F87422B0}"/>
              </a:ext>
            </a:extLst>
          </p:cNvPr>
          <p:cNvSpPr txBox="1">
            <a:spLocks/>
          </p:cNvSpPr>
          <p:nvPr/>
        </p:nvSpPr>
        <p:spPr>
          <a:xfrm>
            <a:off x="914400" y="1936339"/>
            <a:ext cx="7315200" cy="1219200"/>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1200"/>
              </a:spcBef>
            </a:pP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In a surprise Executive Order, 9981, President Harry Truman integrated the United States Armed Forces on July 26, 1948. Though most Americans opposed integration in 1948-even with the well-known contributions and support of African Americans during World War II in the war effort—Truman bucked popular opinion and issued this order:</a:t>
            </a:r>
          </a:p>
        </p:txBody>
      </p:sp>
      <p:sp>
        <p:nvSpPr>
          <p:cNvPr id="7" name="Title 2">
            <a:extLst>
              <a:ext uri="{FF2B5EF4-FFF2-40B4-BE49-F238E27FC236}">
                <a16:creationId xmlns:a16="http://schemas.microsoft.com/office/drawing/2014/main" id="{A866C230-44E9-AE45-A34C-7160F1549F04}"/>
              </a:ext>
            </a:extLst>
          </p:cNvPr>
          <p:cNvSpPr txBox="1">
            <a:spLocks/>
          </p:cNvSpPr>
          <p:nvPr/>
        </p:nvSpPr>
        <p:spPr>
          <a:xfrm>
            <a:off x="960121" y="914400"/>
            <a:ext cx="7200900" cy="748480"/>
          </a:xfrm>
          <a:prstGeom prst="rect">
            <a:avLst/>
          </a:prstGeom>
        </p:spPr>
        <p:txBody>
          <a:bodyPr vert="horz" lIns="68580" tIns="34290" rIns="68580" bIns="34290" rtlCol="0" anchor="t">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100" b="1" dirty="0">
                <a:solidFill>
                  <a:srgbClr val="0089BD"/>
                </a:solidFill>
                <a:latin typeface="Verdana" panose="020B0604030504040204" pitchFamily="34" charset="0"/>
                <a:ea typeface="Verdana" panose="020B0604030504040204" pitchFamily="34" charset="0"/>
                <a:cs typeface="Verdana" panose="020B0604030504040204" pitchFamily="34" charset="0"/>
              </a:rPr>
              <a:t>Post-War: President Truman</a:t>
            </a:r>
            <a:br>
              <a:rPr lang="en-US" sz="2100" b="1" dirty="0">
                <a:solidFill>
                  <a:srgbClr val="0089BD"/>
                </a:solidFill>
                <a:latin typeface="Verdana" panose="020B0604030504040204" pitchFamily="34" charset="0"/>
                <a:ea typeface="Verdana" panose="020B0604030504040204" pitchFamily="34" charset="0"/>
                <a:cs typeface="Verdana" panose="020B0604030504040204" pitchFamily="34" charset="0"/>
              </a:rPr>
            </a:br>
            <a:r>
              <a:rPr lang="en-US" sz="2100" b="1" dirty="0">
                <a:solidFill>
                  <a:srgbClr val="0089BD"/>
                </a:solidFill>
                <a:latin typeface="Verdana" panose="020B0604030504040204" pitchFamily="34" charset="0"/>
                <a:ea typeface="Verdana" panose="020B0604030504040204" pitchFamily="34" charset="0"/>
                <a:cs typeface="Verdana" panose="020B0604030504040204" pitchFamily="34" charset="0"/>
              </a:rPr>
              <a:t>Integrates the Military</a:t>
            </a:r>
          </a:p>
          <a:p>
            <a:endParaRPr lang="en-US" sz="2100" b="1" dirty="0">
              <a:solidFill>
                <a:srgbClr val="0089BD"/>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ontent Placeholder 1">
            <a:extLst>
              <a:ext uri="{FF2B5EF4-FFF2-40B4-BE49-F238E27FC236}">
                <a16:creationId xmlns:a16="http://schemas.microsoft.com/office/drawing/2014/main" id="{1915E67F-832C-9640-9716-C2E3525E9ABF}"/>
              </a:ext>
            </a:extLst>
          </p:cNvPr>
          <p:cNvSpPr txBox="1">
            <a:spLocks/>
          </p:cNvSpPr>
          <p:nvPr/>
        </p:nvSpPr>
        <p:spPr>
          <a:xfrm>
            <a:off x="1161772" y="3284987"/>
            <a:ext cx="6016199" cy="1424540"/>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1200"/>
              </a:spcBef>
            </a:pPr>
            <a:r>
              <a:rPr lang="en-US" sz="1400" i="1" dirty="0">
                <a:solidFill>
                  <a:srgbClr val="0089BD"/>
                </a:solidFill>
                <a:latin typeface="Verdana" panose="020B0604030504040204" pitchFamily="34" charset="0"/>
                <a:ea typeface="Verdana" panose="020B0604030504040204" pitchFamily="34" charset="0"/>
                <a:cs typeface="Verdana" panose="020B0604030504040204" pitchFamily="34" charset="0"/>
              </a:rPr>
              <a:t>“It is hereby declared to be the policy of the president that there shall be equality of treatment and opportunity for all persons in the armed services without regard to race, color, religion or national origin. This policy shall be put into effect as rapidly as possible, having due regard to the time required to effectuate any necessary changes without impairing efficiency or morale.”</a:t>
            </a:r>
            <a:endPar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Content Placeholder 1">
            <a:extLst>
              <a:ext uri="{FF2B5EF4-FFF2-40B4-BE49-F238E27FC236}">
                <a16:creationId xmlns:a16="http://schemas.microsoft.com/office/drawing/2014/main" id="{025939D7-71FB-1B45-A841-F05002033DE9}"/>
              </a:ext>
            </a:extLst>
          </p:cNvPr>
          <p:cNvSpPr txBox="1">
            <a:spLocks/>
          </p:cNvSpPr>
          <p:nvPr/>
        </p:nvSpPr>
        <p:spPr>
          <a:xfrm>
            <a:off x="914399" y="5111265"/>
            <a:ext cx="7315200" cy="1060695"/>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1200"/>
              </a:spcBef>
            </a:pP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The march to gain full equality &amp; opportunity began to gain momentum and carried all the way to the great changes of the 1960s in ensuring equal and fair treatment for minorities and laws to enforce change, such as the Civil Rights Act 1964 and the Voting Rights Act 1965. </a:t>
            </a: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endParaRPr lang="en-US" sz="14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257172" indent="-257172" algn="l">
              <a:lnSpc>
                <a:spcPct val="100000"/>
              </a:lnSpc>
              <a:spcBef>
                <a:spcPts val="1200"/>
              </a:spcBef>
              <a:buFont typeface="Arial" panose="020B0604020202020204" pitchFamily="34" charset="0"/>
              <a:buChar char="•"/>
            </a:pPr>
            <a:endPar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angle 7">
            <a:extLst>
              <a:ext uri="{FF2B5EF4-FFF2-40B4-BE49-F238E27FC236}">
                <a16:creationId xmlns:a16="http://schemas.microsoft.com/office/drawing/2014/main" id="{5E0C7E27-8647-F044-BF3C-4896EE04359D}"/>
              </a:ext>
            </a:extLst>
          </p:cNvPr>
          <p:cNvSpPr/>
          <p:nvPr/>
        </p:nvSpPr>
        <p:spPr>
          <a:xfrm>
            <a:off x="7244681" y="3443585"/>
            <a:ext cx="1175471" cy="1042123"/>
          </a:xfrm>
          <a:prstGeom prst="rect">
            <a:avLst/>
          </a:prstGeom>
          <a:solidFill>
            <a:srgbClr val="927F5A">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C3B1729-E060-D946-8F60-2768F1A28887}"/>
              </a:ext>
            </a:extLst>
          </p:cNvPr>
          <p:cNvSpPr txBox="1"/>
          <p:nvPr/>
        </p:nvSpPr>
        <p:spPr>
          <a:xfrm>
            <a:off x="7244681" y="4145688"/>
            <a:ext cx="1175472" cy="246221"/>
          </a:xfrm>
          <a:prstGeom prst="rect">
            <a:avLst/>
          </a:prstGeom>
          <a:noFill/>
        </p:spPr>
        <p:txBody>
          <a:bodyPr wrap="square" rtlCol="0">
            <a:spAutoFit/>
          </a:bodyPr>
          <a:lstStyle/>
          <a:p>
            <a:pPr algn="ctr"/>
            <a:r>
              <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rPr>
              <a:t>PLAY SPEECH</a:t>
            </a:r>
          </a:p>
        </p:txBody>
      </p:sp>
      <p:pic>
        <p:nvPicPr>
          <p:cNvPr id="3" name="Online Media 2" descr="Black_Military_History_Month__Executive_Order_9981_-_Abolishing_Military_Discrimination">
            <a:hlinkClick r:id="" action="ppaction://media"/>
            <a:extLst>
              <a:ext uri="{FF2B5EF4-FFF2-40B4-BE49-F238E27FC236}">
                <a16:creationId xmlns:a16="http://schemas.microsoft.com/office/drawing/2014/main" id="{3EBED863-C8BA-E443-A9DE-AE9FFCEA92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03811" y="3465223"/>
            <a:ext cx="657210" cy="657210"/>
          </a:xfrm>
          <a:prstGeom prst="rect">
            <a:avLst/>
          </a:prstGeom>
        </p:spPr>
      </p:pic>
    </p:spTree>
    <p:extLst>
      <p:ext uri="{BB962C8B-B14F-4D97-AF65-F5344CB8AC3E}">
        <p14:creationId xmlns:p14="http://schemas.microsoft.com/office/powerpoint/2010/main" val="67810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FABC53-EC34-8541-B842-51C3C3D0F1DE}"/>
              </a:ext>
            </a:extLst>
          </p:cNvPr>
          <p:cNvPicPr>
            <a:picLocks/>
          </p:cNvPicPr>
          <p:nvPr/>
        </p:nvPicPr>
        <p:blipFill>
          <a:blip r:embed="rId2"/>
          <a:srcRect/>
          <a:stretch/>
        </p:blipFill>
        <p:spPr>
          <a:xfrm>
            <a:off x="1" y="0"/>
            <a:ext cx="9143998" cy="6857999"/>
          </a:xfrm>
          <a:prstGeom prst="rect">
            <a:avLst/>
          </a:prstGeom>
        </p:spPr>
      </p:pic>
      <p:sp>
        <p:nvSpPr>
          <p:cNvPr id="13" name="Content Placeholder 1">
            <a:extLst>
              <a:ext uri="{FF2B5EF4-FFF2-40B4-BE49-F238E27FC236}">
                <a16:creationId xmlns:a16="http://schemas.microsoft.com/office/drawing/2014/main" id="{39E14B41-45C8-2D46-8D2F-3030F7BB1B5D}"/>
              </a:ext>
            </a:extLst>
          </p:cNvPr>
          <p:cNvSpPr txBox="1">
            <a:spLocks/>
          </p:cNvSpPr>
          <p:nvPr/>
        </p:nvSpPr>
        <p:spPr>
          <a:xfrm>
            <a:off x="971551" y="2160270"/>
            <a:ext cx="7200900" cy="3254737"/>
          </a:xfrm>
          <a:prstGeom prst="rect">
            <a:avLst/>
          </a:prstGeom>
        </p:spPr>
        <p:txBody>
          <a:bodyPr vert="horz" wrap="square" lIns="68580" tIns="34290" rIns="68580" bIns="3429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900" dirty="0">
                <a:latin typeface="Verdana" panose="020B0604030504040204" pitchFamily="34" charset="0"/>
                <a:ea typeface="Verdana" panose="020B0604030504040204" pitchFamily="34" charset="0"/>
                <a:cs typeface="Verdana" panose="020B0604030504040204" pitchFamily="34" charset="0"/>
              </a:rPr>
              <a:t>        Black History Now.com    “Asa Philip Randolph”. </a:t>
            </a:r>
            <a:br>
              <a:rPr lang="en-US" sz="900" dirty="0">
                <a:latin typeface="Verdana" panose="020B0604030504040204" pitchFamily="34" charset="0"/>
                <a:ea typeface="Verdana" panose="020B0604030504040204" pitchFamily="34" charset="0"/>
                <a:cs typeface="Verdana" panose="020B0604030504040204" pitchFamily="34" charset="0"/>
              </a:rPr>
            </a:br>
            <a:r>
              <a:rPr lang="en-US" sz="900" dirty="0">
                <a:latin typeface="Verdana" panose="020B0604030504040204" pitchFamily="34" charset="0"/>
                <a:ea typeface="Verdana" panose="020B0604030504040204" pitchFamily="34" charset="0"/>
                <a:cs typeface="Verdana" panose="020B0604030504040204" pitchFamily="34" charset="0"/>
              </a:rPr>
              <a:t>[Online]: </a:t>
            </a:r>
            <a:r>
              <a:rPr lang="en-US" sz="900" dirty="0">
                <a:latin typeface="Verdana" panose="020B0604030504040204" pitchFamily="34" charset="0"/>
                <a:ea typeface="Verdana" panose="020B0604030504040204" pitchFamily="34" charset="0"/>
                <a:cs typeface="Verdana" panose="020B0604030504040204" pitchFamily="34" charset="0"/>
                <a:hlinkClick r:id="rId3"/>
              </a:rPr>
              <a:t>http://blackhistorynow.com/asa-philip-randolph/</a:t>
            </a:r>
            <a:endParaRPr lang="en-US" sz="900" dirty="0">
              <a:latin typeface="Verdana" panose="020B0604030504040204" pitchFamily="34" charset="0"/>
              <a:ea typeface="Verdana" panose="020B0604030504040204" pitchFamily="34" charset="0"/>
              <a:cs typeface="Verdana" panose="020B0604030504040204" pitchFamily="34" charset="0"/>
            </a:endParaRPr>
          </a:p>
          <a:p>
            <a:pPr algn="l">
              <a:lnSpc>
                <a:spcPct val="100000"/>
              </a:lnSpc>
              <a:spcBef>
                <a:spcPts val="0"/>
              </a:spcBef>
            </a:pPr>
            <a:endParaRPr lang="en-US" sz="900" dirty="0">
              <a:latin typeface="Verdana" panose="020B0604030504040204" pitchFamily="34" charset="0"/>
              <a:ea typeface="Verdana" panose="020B0604030504040204" pitchFamily="34" charset="0"/>
              <a:cs typeface="Verdana" panose="020B0604030504040204" pitchFamily="34" charset="0"/>
            </a:endParaRPr>
          </a:p>
          <a:p>
            <a:pPr algn="l">
              <a:lnSpc>
                <a:spcPct val="100000"/>
              </a:lnSpc>
              <a:spcBef>
                <a:spcPts val="0"/>
              </a:spcBef>
            </a:pPr>
            <a:r>
              <a:rPr lang="en-US" sz="900" dirty="0">
                <a:latin typeface="Verdana" panose="020B0604030504040204" pitchFamily="34" charset="0"/>
                <a:ea typeface="Verdana" panose="020B0604030504040204" pitchFamily="34" charset="0"/>
                <a:cs typeface="Verdana" panose="020B0604030504040204" pitchFamily="34" charset="0"/>
              </a:rPr>
              <a:t>        Franklin, John Hope and Moss, Alfred A., Jr.  (2005).  </a:t>
            </a:r>
            <a:r>
              <a:rPr lang="en-US" sz="900" i="1" dirty="0">
                <a:latin typeface="Verdana" panose="020B0604030504040204" pitchFamily="34" charset="0"/>
                <a:ea typeface="Verdana" panose="020B0604030504040204" pitchFamily="34" charset="0"/>
                <a:cs typeface="Verdana" panose="020B0604030504040204" pitchFamily="34" charset="0"/>
              </a:rPr>
              <a:t>From Slavery to Freedom.</a:t>
            </a:r>
            <a:r>
              <a:rPr lang="en-US" sz="900" dirty="0">
                <a:latin typeface="Verdana" panose="020B0604030504040204" pitchFamily="34" charset="0"/>
                <a:ea typeface="Verdana" panose="020B0604030504040204" pitchFamily="34" charset="0"/>
                <a:cs typeface="Verdana" panose="020B0604030504040204" pitchFamily="34" charset="0"/>
              </a:rPr>
              <a:t>  </a:t>
            </a:r>
            <a:r>
              <a:rPr lang="en-US" sz="900" i="1" dirty="0">
                <a:latin typeface="Verdana" panose="020B0604030504040204" pitchFamily="34" charset="0"/>
                <a:ea typeface="Verdana" panose="020B0604030504040204" pitchFamily="34" charset="0"/>
                <a:cs typeface="Verdana" panose="020B0604030504040204" pitchFamily="34" charset="0"/>
              </a:rPr>
              <a:t>A History of African Americans </a:t>
            </a:r>
            <a:r>
              <a:rPr lang="en-US" sz="900" dirty="0">
                <a:latin typeface="Verdana" panose="020B0604030504040204" pitchFamily="34" charset="0"/>
                <a:ea typeface="Verdana" panose="020B0604030504040204" pitchFamily="34" charset="0"/>
                <a:cs typeface="Verdana" panose="020B0604030504040204" pitchFamily="34" charset="0"/>
              </a:rPr>
              <a:t>(Eighth Edition).  Alfred A. Knopf, New York.</a:t>
            </a:r>
          </a:p>
          <a:p>
            <a:pPr algn="l">
              <a:lnSpc>
                <a:spcPct val="100000"/>
              </a:lnSpc>
              <a:spcBef>
                <a:spcPts val="0"/>
              </a:spcBef>
            </a:pPr>
            <a:r>
              <a:rPr lang="en-US" sz="900" dirty="0">
                <a:latin typeface="Verdana" panose="020B0604030504040204" pitchFamily="34" charset="0"/>
                <a:ea typeface="Verdana" panose="020B0604030504040204" pitchFamily="34" charset="0"/>
                <a:cs typeface="Verdana" panose="020B0604030504040204" pitchFamily="34" charset="0"/>
              </a:rPr>
              <a:t> </a:t>
            </a:r>
          </a:p>
          <a:p>
            <a:pPr algn="l">
              <a:lnSpc>
                <a:spcPct val="100000"/>
              </a:lnSpc>
              <a:spcBef>
                <a:spcPts val="0"/>
              </a:spcBef>
            </a:pPr>
            <a:r>
              <a:rPr lang="en-US" sz="900" dirty="0">
                <a:latin typeface="Verdana" panose="020B0604030504040204" pitchFamily="34" charset="0"/>
                <a:ea typeface="Verdana" panose="020B0604030504040204" pitchFamily="34" charset="0"/>
                <a:cs typeface="Verdana" panose="020B0604030504040204" pitchFamily="34" charset="0"/>
              </a:rPr>
              <a:t>        French, Yvonne.  Library of Congress.  (April 3, 1995).  When Opportunity Began to Knock.  African Americans During World War II and the Depression.  [Online]: </a:t>
            </a:r>
            <a:r>
              <a:rPr lang="en-US" sz="900" u="sng" dirty="0">
                <a:latin typeface="Verdana" panose="020B0604030504040204" pitchFamily="34" charset="0"/>
                <a:ea typeface="Verdana" panose="020B0604030504040204" pitchFamily="34" charset="0"/>
                <a:cs typeface="Verdana" panose="020B0604030504040204" pitchFamily="34" charset="0"/>
                <a:hlinkClick r:id="rId4"/>
              </a:rPr>
              <a:t>http://www.loc.gov/loc/lcib/9507/aamericans.html</a:t>
            </a:r>
            <a:endParaRPr lang="en-US" sz="900" u="sng" dirty="0">
              <a:latin typeface="Verdana" panose="020B0604030504040204" pitchFamily="34" charset="0"/>
              <a:ea typeface="Verdana" panose="020B0604030504040204" pitchFamily="34" charset="0"/>
              <a:cs typeface="Verdana" panose="020B0604030504040204" pitchFamily="34" charset="0"/>
            </a:endParaRPr>
          </a:p>
          <a:p>
            <a:pPr algn="l">
              <a:lnSpc>
                <a:spcPct val="100000"/>
              </a:lnSpc>
              <a:spcBef>
                <a:spcPts val="0"/>
              </a:spcBef>
            </a:pPr>
            <a:endParaRPr lang="en-US" sz="900" dirty="0">
              <a:latin typeface="Verdana" panose="020B0604030504040204" pitchFamily="34" charset="0"/>
              <a:ea typeface="Verdana" panose="020B0604030504040204" pitchFamily="34" charset="0"/>
              <a:cs typeface="Verdana" panose="020B0604030504040204" pitchFamily="34" charset="0"/>
            </a:endParaRPr>
          </a:p>
          <a:p>
            <a:pPr algn="l">
              <a:lnSpc>
                <a:spcPct val="100000"/>
              </a:lnSpc>
              <a:spcBef>
                <a:spcPts val="0"/>
              </a:spcBef>
            </a:pPr>
            <a:r>
              <a:rPr lang="en-US" sz="900" dirty="0">
                <a:latin typeface="Verdana" panose="020B0604030504040204" pitchFamily="34" charset="0"/>
                <a:ea typeface="Verdana" panose="020B0604030504040204" pitchFamily="34" charset="0"/>
                <a:cs typeface="Verdana" panose="020B0604030504040204" pitchFamily="34" charset="0"/>
              </a:rPr>
              <a:t>        George Washington University.  “Eleanor Roosevelt Papers:  About Human Rights”  </a:t>
            </a:r>
          </a:p>
          <a:p>
            <a:pPr algn="l">
              <a:lnSpc>
                <a:spcPct val="100000"/>
              </a:lnSpc>
              <a:spcBef>
                <a:spcPts val="0"/>
              </a:spcBef>
            </a:pPr>
            <a:r>
              <a:rPr lang="en-US" sz="900" dirty="0">
                <a:latin typeface="Verdana" panose="020B0604030504040204" pitchFamily="34" charset="0"/>
                <a:ea typeface="Verdana" panose="020B0604030504040204" pitchFamily="34" charset="0"/>
                <a:cs typeface="Verdana" panose="020B0604030504040204" pitchFamily="34" charset="0"/>
              </a:rPr>
              <a:t>[Online]: </a:t>
            </a:r>
            <a:r>
              <a:rPr lang="en-US" sz="900" dirty="0">
                <a:latin typeface="Verdana" panose="020B0604030504040204" pitchFamily="34" charset="0"/>
                <a:ea typeface="Verdana" panose="020B0604030504040204" pitchFamily="34" charset="0"/>
                <a:cs typeface="Verdana" panose="020B0604030504040204" pitchFamily="34" charset="0"/>
                <a:hlinkClick r:id="rId5"/>
              </a:rPr>
              <a:t>https://wWorld War II.gwu.edu/~erpapers/workers/articles/labback2.htm</a:t>
            </a:r>
            <a:endParaRPr lang="en-US" sz="900" dirty="0">
              <a:latin typeface="Verdana" panose="020B0604030504040204" pitchFamily="34" charset="0"/>
              <a:ea typeface="Verdana" panose="020B0604030504040204" pitchFamily="34" charset="0"/>
              <a:cs typeface="Verdana" panose="020B0604030504040204" pitchFamily="34" charset="0"/>
            </a:endParaRPr>
          </a:p>
          <a:p>
            <a:pPr algn="l">
              <a:lnSpc>
                <a:spcPct val="100000"/>
              </a:lnSpc>
              <a:spcBef>
                <a:spcPts val="0"/>
              </a:spcBef>
            </a:pPr>
            <a:endParaRPr lang="en-US" sz="900" dirty="0">
              <a:latin typeface="Verdana" panose="020B0604030504040204" pitchFamily="34" charset="0"/>
              <a:ea typeface="Verdana" panose="020B0604030504040204" pitchFamily="34" charset="0"/>
              <a:cs typeface="Verdana" panose="020B0604030504040204" pitchFamily="34" charset="0"/>
            </a:endParaRPr>
          </a:p>
          <a:p>
            <a:pPr algn="l">
              <a:lnSpc>
                <a:spcPct val="100000"/>
              </a:lnSpc>
              <a:spcBef>
                <a:spcPts val="0"/>
              </a:spcBef>
            </a:pPr>
            <a:r>
              <a:rPr lang="en-US" sz="900" dirty="0">
                <a:latin typeface="Verdana" panose="020B0604030504040204" pitchFamily="34" charset="0"/>
                <a:ea typeface="Verdana" panose="020B0604030504040204" pitchFamily="34" charset="0"/>
                <a:cs typeface="Verdana" panose="020B0604030504040204" pitchFamily="34" charset="0"/>
              </a:rPr>
              <a:t>        Gershon, Livia.  (March 13, 2017).  Jstor Daily.  “Automation in the 1940s Cotton Fields”.  </a:t>
            </a:r>
            <a:br>
              <a:rPr lang="en-US" sz="900" dirty="0">
                <a:latin typeface="Verdana" panose="020B0604030504040204" pitchFamily="34" charset="0"/>
                <a:ea typeface="Verdana" panose="020B0604030504040204" pitchFamily="34" charset="0"/>
                <a:cs typeface="Verdana" panose="020B0604030504040204" pitchFamily="34" charset="0"/>
              </a:rPr>
            </a:br>
            <a:r>
              <a:rPr lang="en-US" sz="900" dirty="0">
                <a:latin typeface="Verdana" panose="020B0604030504040204" pitchFamily="34" charset="0"/>
                <a:ea typeface="Verdana" panose="020B0604030504040204" pitchFamily="34" charset="0"/>
                <a:cs typeface="Verdana" panose="020B0604030504040204" pitchFamily="34" charset="0"/>
              </a:rPr>
              <a:t>[Online]: </a:t>
            </a:r>
            <a:r>
              <a:rPr lang="en-US" sz="900" dirty="0">
                <a:latin typeface="Verdana" panose="020B0604030504040204" pitchFamily="34" charset="0"/>
                <a:ea typeface="Verdana" panose="020B0604030504040204" pitchFamily="34" charset="0"/>
                <a:cs typeface="Verdana" panose="020B0604030504040204" pitchFamily="34" charset="0"/>
                <a:hlinkClick r:id="rId6"/>
              </a:rPr>
              <a:t>https://daily.jstor.org/automation-in-the-1940s-cotton-fields/</a:t>
            </a:r>
            <a:endParaRPr lang="en-US" sz="900" dirty="0">
              <a:latin typeface="Verdana" panose="020B0604030504040204" pitchFamily="34" charset="0"/>
              <a:ea typeface="Verdana" panose="020B0604030504040204" pitchFamily="34" charset="0"/>
              <a:cs typeface="Verdana" panose="020B0604030504040204" pitchFamily="34" charset="0"/>
            </a:endParaRPr>
          </a:p>
          <a:p>
            <a:pPr algn="l">
              <a:lnSpc>
                <a:spcPct val="100000"/>
              </a:lnSpc>
              <a:spcBef>
                <a:spcPts val="0"/>
              </a:spcBef>
            </a:pPr>
            <a:endParaRPr lang="en-US" sz="900" dirty="0">
              <a:latin typeface="Verdana" panose="020B0604030504040204" pitchFamily="34" charset="0"/>
              <a:ea typeface="Verdana" panose="020B0604030504040204" pitchFamily="34" charset="0"/>
              <a:cs typeface="Verdana" panose="020B0604030504040204" pitchFamily="34" charset="0"/>
            </a:endParaRPr>
          </a:p>
          <a:p>
            <a:pPr algn="l">
              <a:lnSpc>
                <a:spcPct val="100000"/>
              </a:lnSpc>
              <a:spcBef>
                <a:spcPts val="0"/>
              </a:spcBef>
            </a:pPr>
            <a:r>
              <a:rPr lang="en-US" sz="900" dirty="0">
                <a:latin typeface="Verdana" panose="020B0604030504040204" pitchFamily="34" charset="0"/>
                <a:ea typeface="Verdana" panose="020B0604030504040204" pitchFamily="34" charset="0"/>
                <a:cs typeface="Verdana" panose="020B0604030504040204" pitchFamily="34" charset="0"/>
              </a:rPr>
              <a:t>        Library of Congress.  Great Depression and World War II, 1929-1945.  Race Relations in the 1930s and 1940s.  </a:t>
            </a:r>
            <a:br>
              <a:rPr lang="en-US" sz="900" dirty="0">
                <a:latin typeface="Verdana" panose="020B0604030504040204" pitchFamily="34" charset="0"/>
                <a:ea typeface="Verdana" panose="020B0604030504040204" pitchFamily="34" charset="0"/>
                <a:cs typeface="Verdana" panose="020B0604030504040204" pitchFamily="34" charset="0"/>
              </a:rPr>
            </a:br>
            <a:r>
              <a:rPr lang="en-US" sz="900" dirty="0">
                <a:latin typeface="Verdana" panose="020B0604030504040204" pitchFamily="34" charset="0"/>
                <a:ea typeface="Verdana" panose="020B0604030504040204" pitchFamily="34" charset="0"/>
                <a:cs typeface="Verdana" panose="020B0604030504040204" pitchFamily="34" charset="0"/>
              </a:rPr>
              <a:t>[Online]: </a:t>
            </a:r>
            <a:r>
              <a:rPr lang="en-US" sz="900" u="sng" dirty="0">
                <a:latin typeface="Verdana" panose="020B0604030504040204" pitchFamily="34" charset="0"/>
                <a:ea typeface="Verdana" panose="020B0604030504040204" pitchFamily="34" charset="0"/>
                <a:cs typeface="Verdana" panose="020B0604030504040204" pitchFamily="34" charset="0"/>
                <a:hlinkClick r:id="rId7"/>
              </a:rPr>
              <a:t>http://www.loc.gov/teachers/classroommaterials/presentationsandactivities/presentations/timeline/depwwii/race/</a:t>
            </a:r>
            <a:endParaRPr lang="en-US" sz="900" dirty="0">
              <a:latin typeface="Verdana" panose="020B0604030504040204" pitchFamily="34" charset="0"/>
              <a:ea typeface="Verdana" panose="020B0604030504040204" pitchFamily="34" charset="0"/>
              <a:cs typeface="Verdana" panose="020B0604030504040204" pitchFamily="34" charset="0"/>
            </a:endParaRPr>
          </a:p>
          <a:p>
            <a:pPr algn="l">
              <a:lnSpc>
                <a:spcPct val="100000"/>
              </a:lnSpc>
              <a:spcBef>
                <a:spcPts val="0"/>
              </a:spcBef>
            </a:pPr>
            <a:r>
              <a:rPr lang="en-US" sz="900" dirty="0">
                <a:latin typeface="Verdana" panose="020B0604030504040204" pitchFamily="34" charset="0"/>
                <a:ea typeface="Verdana" panose="020B0604030504040204" pitchFamily="34" charset="0"/>
                <a:cs typeface="Verdana" panose="020B0604030504040204" pitchFamily="34" charset="0"/>
              </a:rPr>
              <a:t> </a:t>
            </a:r>
          </a:p>
          <a:p>
            <a:pPr algn="l">
              <a:lnSpc>
                <a:spcPct val="100000"/>
              </a:lnSpc>
              <a:spcBef>
                <a:spcPts val="0"/>
              </a:spcBef>
            </a:pPr>
            <a:r>
              <a:rPr lang="en-US" sz="900" dirty="0">
                <a:latin typeface="Verdana" panose="020B0604030504040204" pitchFamily="34" charset="0"/>
                <a:ea typeface="Verdana" panose="020B0604030504040204" pitchFamily="34" charset="0"/>
                <a:cs typeface="Verdana" panose="020B0604030504040204" pitchFamily="34" charset="0"/>
              </a:rPr>
              <a:t>        Marrin, Albert.  (2015).  </a:t>
            </a:r>
            <a:r>
              <a:rPr lang="en-US" sz="900" i="1" dirty="0">
                <a:latin typeface="Verdana" panose="020B0604030504040204" pitchFamily="34" charset="0"/>
                <a:ea typeface="Verdana" panose="020B0604030504040204" pitchFamily="34" charset="0"/>
                <a:cs typeface="Verdana" panose="020B0604030504040204" pitchFamily="34" charset="0"/>
              </a:rPr>
              <a:t>FDR and the American Crisis.</a:t>
            </a:r>
            <a:r>
              <a:rPr lang="en-US" sz="900" dirty="0">
                <a:latin typeface="Verdana" panose="020B0604030504040204" pitchFamily="34" charset="0"/>
                <a:ea typeface="Verdana" panose="020B0604030504040204" pitchFamily="34" charset="0"/>
                <a:cs typeface="Verdana" panose="020B0604030504040204" pitchFamily="34" charset="0"/>
              </a:rPr>
              <a:t>  Alfred A. Knopf, New York.</a:t>
            </a:r>
          </a:p>
          <a:p>
            <a:pPr algn="l">
              <a:lnSpc>
                <a:spcPct val="100000"/>
              </a:lnSpc>
              <a:spcBef>
                <a:spcPts val="0"/>
              </a:spcBef>
            </a:pPr>
            <a:r>
              <a:rPr lang="en-US" sz="900" dirty="0">
                <a:latin typeface="Verdana" panose="020B0604030504040204" pitchFamily="34" charset="0"/>
                <a:ea typeface="Verdana" panose="020B0604030504040204" pitchFamily="34" charset="0"/>
                <a:cs typeface="Verdana" panose="020B0604030504040204" pitchFamily="34" charset="0"/>
              </a:rPr>
              <a:t> </a:t>
            </a:r>
          </a:p>
          <a:p>
            <a:pPr algn="l">
              <a:lnSpc>
                <a:spcPct val="100000"/>
              </a:lnSpc>
              <a:spcBef>
                <a:spcPts val="0"/>
              </a:spcBef>
            </a:pPr>
            <a:r>
              <a:rPr lang="en-US" sz="900" dirty="0">
                <a:latin typeface="Verdana" panose="020B0604030504040204" pitchFamily="34" charset="0"/>
                <a:ea typeface="Verdana" panose="020B0604030504040204" pitchFamily="34" charset="0"/>
                <a:cs typeface="Verdana" panose="020B0604030504040204" pitchFamily="34" charset="0"/>
              </a:rPr>
              <a:t>        Marx, J.D. (2011). American social policy in the Great Depression and World War II. </a:t>
            </a:r>
            <a:br>
              <a:rPr lang="en-US" sz="900" dirty="0">
                <a:latin typeface="Verdana" panose="020B0604030504040204" pitchFamily="34" charset="0"/>
                <a:ea typeface="Verdana" panose="020B0604030504040204" pitchFamily="34" charset="0"/>
                <a:cs typeface="Verdana" panose="020B0604030504040204" pitchFamily="34" charset="0"/>
              </a:rPr>
            </a:br>
            <a:r>
              <a:rPr lang="en-US" sz="900" dirty="0">
                <a:latin typeface="Verdana" panose="020B0604030504040204" pitchFamily="34" charset="0"/>
                <a:ea typeface="Verdana" panose="020B0604030504040204" pitchFamily="34" charset="0"/>
                <a:cs typeface="Verdana" panose="020B0604030504040204" pitchFamily="34" charset="0"/>
              </a:rPr>
              <a:t>[Online]: </a:t>
            </a:r>
            <a:r>
              <a:rPr lang="en-US" sz="900" u="sng" dirty="0">
                <a:latin typeface="Verdana" panose="020B0604030504040204" pitchFamily="34" charset="0"/>
                <a:ea typeface="Verdana" panose="020B0604030504040204" pitchFamily="34" charset="0"/>
                <a:cs typeface="Verdana" panose="020B0604030504040204" pitchFamily="34" charset="0"/>
                <a:hlinkClick r:id="rId8"/>
              </a:rPr>
              <a:t>http://socialwelfare.library.vcu.edu/eras/great-depression/american-social-policy-in-the-great-depression</a:t>
            </a:r>
            <a:endParaRPr lang="en-US" sz="900" u="sng" dirty="0">
              <a:latin typeface="Verdana" panose="020B0604030504040204" pitchFamily="34" charset="0"/>
              <a:ea typeface="Verdana" panose="020B0604030504040204" pitchFamily="34" charset="0"/>
              <a:cs typeface="Verdana" panose="020B0604030504040204" pitchFamily="34" charset="0"/>
            </a:endParaRPr>
          </a:p>
        </p:txBody>
      </p:sp>
      <p:sp>
        <p:nvSpPr>
          <p:cNvPr id="7" name="Title 2">
            <a:extLst>
              <a:ext uri="{FF2B5EF4-FFF2-40B4-BE49-F238E27FC236}">
                <a16:creationId xmlns:a16="http://schemas.microsoft.com/office/drawing/2014/main" id="{6E837446-C962-AC46-86FD-22D34A8C49C7}"/>
              </a:ext>
            </a:extLst>
          </p:cNvPr>
          <p:cNvSpPr txBox="1">
            <a:spLocks/>
          </p:cNvSpPr>
          <p:nvPr/>
        </p:nvSpPr>
        <p:spPr>
          <a:xfrm>
            <a:off x="960121" y="914400"/>
            <a:ext cx="7200900" cy="748480"/>
          </a:xfrm>
          <a:prstGeom prst="rect">
            <a:avLst/>
          </a:prstGeom>
        </p:spPr>
        <p:txBody>
          <a:bodyPr vert="horz" lIns="68580" tIns="34290" rIns="68580" bIns="34290" rtlCol="0" anchor="t">
            <a:normAutofit fontScale="97500"/>
          </a:bodyPr>
          <a:lstStyle>
            <a:defPPr>
              <a:defRPr lang="en-US"/>
            </a:defPPr>
            <a:lvl1pPr algn="ctr" defTabSz="914400">
              <a:lnSpc>
                <a:spcPct val="90000"/>
              </a:lnSpc>
              <a:spcBef>
                <a:spcPct val="0"/>
              </a:spcBef>
              <a:buNone/>
              <a:defRPr sz="2000" b="1">
                <a:solidFill>
                  <a:srgbClr val="0089BD"/>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References</a:t>
            </a:r>
          </a:p>
          <a:p>
            <a:endParaRPr lang="en-US" dirty="0"/>
          </a:p>
        </p:txBody>
      </p:sp>
    </p:spTree>
    <p:extLst>
      <p:ext uri="{BB962C8B-B14F-4D97-AF65-F5344CB8AC3E}">
        <p14:creationId xmlns:p14="http://schemas.microsoft.com/office/powerpoint/2010/main" val="192933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2ED7AA-6DBD-AD42-868E-2B2CB3C10DE9}"/>
              </a:ext>
            </a:extLst>
          </p:cNvPr>
          <p:cNvPicPr>
            <a:picLocks/>
          </p:cNvPicPr>
          <p:nvPr/>
        </p:nvPicPr>
        <p:blipFill>
          <a:blip r:embed="rId2"/>
          <a:srcRect/>
          <a:stretch/>
        </p:blipFill>
        <p:spPr>
          <a:xfrm>
            <a:off x="1" y="0"/>
            <a:ext cx="9143998" cy="6857999"/>
          </a:xfrm>
          <a:prstGeom prst="rect">
            <a:avLst/>
          </a:prstGeom>
        </p:spPr>
      </p:pic>
      <p:sp>
        <p:nvSpPr>
          <p:cNvPr id="13" name="Content Placeholder 1">
            <a:extLst>
              <a:ext uri="{FF2B5EF4-FFF2-40B4-BE49-F238E27FC236}">
                <a16:creationId xmlns:a16="http://schemas.microsoft.com/office/drawing/2014/main" id="{39E14B41-45C8-2D46-8D2F-3030F7BB1B5D}"/>
              </a:ext>
            </a:extLst>
          </p:cNvPr>
          <p:cNvSpPr txBox="1">
            <a:spLocks/>
          </p:cNvSpPr>
          <p:nvPr/>
        </p:nvSpPr>
        <p:spPr>
          <a:xfrm>
            <a:off x="971550" y="2160271"/>
            <a:ext cx="7448943" cy="4222181"/>
          </a:xfrm>
          <a:prstGeom prst="rect">
            <a:avLst/>
          </a:prstGeom>
        </p:spPr>
        <p:txBody>
          <a:bodyPr vert="horz" wrap="square" lIns="68580" tIns="34290" rIns="68580" bIns="3429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900" dirty="0">
                <a:latin typeface="Verdana" panose="020B0604030504040204" pitchFamily="34" charset="0"/>
                <a:ea typeface="Verdana" panose="020B0604030504040204" pitchFamily="34" charset="0"/>
                <a:cs typeface="Verdana" panose="020B0604030504040204" pitchFamily="34" charset="0"/>
              </a:rPr>
              <a:t>        Miller Center, University of Virginia.  (September 1, 1940).  “Office Conversation with A. Philip Randolph”.  </a:t>
            </a:r>
            <a:br>
              <a:rPr lang="en-US" sz="900" dirty="0">
                <a:latin typeface="Verdana" panose="020B0604030504040204" pitchFamily="34" charset="0"/>
                <a:ea typeface="Verdana" panose="020B0604030504040204" pitchFamily="34" charset="0"/>
                <a:cs typeface="Verdana" panose="020B0604030504040204" pitchFamily="34" charset="0"/>
              </a:rPr>
            </a:br>
            <a:r>
              <a:rPr lang="en-US" sz="900" dirty="0">
                <a:latin typeface="Verdana" panose="020B0604030504040204" pitchFamily="34" charset="0"/>
                <a:ea typeface="Verdana" panose="020B0604030504040204" pitchFamily="34" charset="0"/>
                <a:cs typeface="Verdana" panose="020B0604030504040204" pitchFamily="34" charset="0"/>
              </a:rPr>
              <a:t>[Online]: </a:t>
            </a:r>
            <a:r>
              <a:rPr lang="en-US" sz="900" dirty="0">
                <a:latin typeface="Verdana" panose="020B0604030504040204" pitchFamily="34" charset="0"/>
                <a:ea typeface="Verdana" panose="020B0604030504040204" pitchFamily="34" charset="0"/>
                <a:cs typeface="Verdana" panose="020B0604030504040204" pitchFamily="34" charset="0"/>
                <a:hlinkClick r:id="rId3"/>
              </a:rPr>
              <a:t>https://millercenter.org/the-presidency/secret-white-house-tapes/office-conversation-philip-randolph</a:t>
            </a:r>
            <a:endParaRPr lang="en-US" sz="900" dirty="0">
              <a:latin typeface="Verdana" panose="020B0604030504040204" pitchFamily="34" charset="0"/>
              <a:ea typeface="Verdana" panose="020B0604030504040204" pitchFamily="34" charset="0"/>
              <a:cs typeface="Verdana" panose="020B0604030504040204" pitchFamily="34" charset="0"/>
            </a:endParaRPr>
          </a:p>
          <a:p>
            <a:pPr algn="l"/>
            <a:r>
              <a:rPr lang="en-US" sz="900" dirty="0">
                <a:latin typeface="Verdana" panose="020B0604030504040204" pitchFamily="34" charset="0"/>
                <a:ea typeface="Verdana" panose="020B0604030504040204" pitchFamily="34" charset="0"/>
                <a:cs typeface="Verdana" panose="020B0604030504040204" pitchFamily="34" charset="0"/>
              </a:rPr>
              <a:t>        National Archives.  “Powers of Persuasion”</a:t>
            </a:r>
            <a:br>
              <a:rPr lang="en-US" sz="900" dirty="0">
                <a:latin typeface="Verdana" panose="020B0604030504040204" pitchFamily="34" charset="0"/>
                <a:ea typeface="Verdana" panose="020B0604030504040204" pitchFamily="34" charset="0"/>
                <a:cs typeface="Verdana" panose="020B0604030504040204" pitchFamily="34" charset="0"/>
              </a:rPr>
            </a:br>
            <a:r>
              <a:rPr lang="en-US" sz="900" dirty="0">
                <a:latin typeface="Verdana" panose="020B0604030504040204" pitchFamily="34" charset="0"/>
                <a:ea typeface="Verdana" panose="020B0604030504040204" pitchFamily="34" charset="0"/>
                <a:cs typeface="Verdana" panose="020B0604030504040204" pitchFamily="34" charset="0"/>
              </a:rPr>
              <a:t>[Online]: </a:t>
            </a:r>
            <a:r>
              <a:rPr lang="en-US" sz="900" u="sng" dirty="0">
                <a:latin typeface="Verdana" panose="020B0604030504040204" pitchFamily="34" charset="0"/>
                <a:ea typeface="Verdana" panose="020B0604030504040204" pitchFamily="34" charset="0"/>
                <a:cs typeface="Verdana" panose="020B0604030504040204" pitchFamily="34" charset="0"/>
                <a:hlinkClick r:id="rId4"/>
              </a:rPr>
              <a:t>https://www.archives.gov/exhibits/powers_of_persuasion/united_we_win/united_we_win.html</a:t>
            </a:r>
            <a:endParaRPr lang="en-US" sz="900" dirty="0">
              <a:latin typeface="Verdana" panose="020B0604030504040204" pitchFamily="34" charset="0"/>
              <a:ea typeface="Verdana" panose="020B0604030504040204" pitchFamily="34" charset="0"/>
              <a:cs typeface="Verdana" panose="020B0604030504040204" pitchFamily="34" charset="0"/>
            </a:endParaRPr>
          </a:p>
          <a:p>
            <a:pPr algn="l"/>
            <a:r>
              <a:rPr lang="en-US" sz="900" dirty="0">
                <a:latin typeface="Verdana" panose="020B0604030504040204" pitchFamily="34" charset="0"/>
                <a:ea typeface="Verdana" panose="020B0604030504040204" pitchFamily="34" charset="0"/>
                <a:cs typeface="Verdana" panose="020B0604030504040204" pitchFamily="34" charset="0"/>
              </a:rPr>
              <a:t>        National Archives.   (September 25, 2013).  “What Effect Did the World War II Fair Employments Practices Commission Have on the Civil Rights Movement?”</a:t>
            </a:r>
            <a:br>
              <a:rPr lang="en-US" sz="900" dirty="0">
                <a:latin typeface="Verdana" panose="020B0604030504040204" pitchFamily="34" charset="0"/>
                <a:ea typeface="Verdana" panose="020B0604030504040204" pitchFamily="34" charset="0"/>
                <a:cs typeface="Verdana" panose="020B0604030504040204" pitchFamily="34" charset="0"/>
              </a:rPr>
            </a:br>
            <a:r>
              <a:rPr lang="en-US" sz="900" dirty="0">
                <a:latin typeface="Verdana" panose="020B0604030504040204" pitchFamily="34" charset="0"/>
                <a:ea typeface="Verdana" panose="020B0604030504040204" pitchFamily="34" charset="0"/>
                <a:cs typeface="Verdana" panose="020B0604030504040204" pitchFamily="34" charset="0"/>
              </a:rPr>
              <a:t>[Online]: </a:t>
            </a:r>
            <a:r>
              <a:rPr lang="en-US" sz="900" u="sng" dirty="0">
                <a:latin typeface="Verdana" panose="020B0604030504040204" pitchFamily="34" charset="0"/>
                <a:ea typeface="Verdana" panose="020B0604030504040204" pitchFamily="34" charset="0"/>
                <a:cs typeface="Verdana" panose="020B0604030504040204" pitchFamily="34" charset="0"/>
                <a:hlinkClick r:id="rId5"/>
              </a:rPr>
              <a:t>https://education.blogs.archives.gov/2013/09/25/fair-employment-practices-commission/</a:t>
            </a:r>
            <a:endParaRPr lang="en-US" sz="900" dirty="0">
              <a:latin typeface="Verdana" panose="020B0604030504040204" pitchFamily="34" charset="0"/>
              <a:ea typeface="Verdana" panose="020B0604030504040204" pitchFamily="34" charset="0"/>
              <a:cs typeface="Verdana" panose="020B0604030504040204" pitchFamily="34" charset="0"/>
            </a:endParaRPr>
          </a:p>
          <a:p>
            <a:pPr algn="l"/>
            <a:r>
              <a:rPr lang="en-US" sz="900" dirty="0">
                <a:latin typeface="Verdana" panose="020B0604030504040204" pitchFamily="34" charset="0"/>
                <a:ea typeface="Verdana" panose="020B0604030504040204" pitchFamily="34" charset="0"/>
                <a:cs typeface="Verdana" panose="020B0604030504040204" pitchFamily="34" charset="0"/>
              </a:rPr>
              <a:t>        PBS.  “The War”</a:t>
            </a:r>
            <a:br>
              <a:rPr lang="en-US" sz="900" dirty="0">
                <a:latin typeface="Verdana" panose="020B0604030504040204" pitchFamily="34" charset="0"/>
                <a:ea typeface="Verdana" panose="020B0604030504040204" pitchFamily="34" charset="0"/>
                <a:cs typeface="Verdana" panose="020B0604030504040204" pitchFamily="34" charset="0"/>
              </a:rPr>
            </a:br>
            <a:r>
              <a:rPr lang="en-US" sz="900" dirty="0">
                <a:latin typeface="Verdana" panose="020B0604030504040204" pitchFamily="34" charset="0"/>
                <a:ea typeface="Verdana" panose="020B0604030504040204" pitchFamily="34" charset="0"/>
                <a:cs typeface="Verdana" panose="020B0604030504040204" pitchFamily="34" charset="0"/>
              </a:rPr>
              <a:t>[Online]: </a:t>
            </a:r>
            <a:r>
              <a:rPr lang="en-US" sz="900" u="sng" dirty="0">
                <a:latin typeface="Verdana" panose="020B0604030504040204" pitchFamily="34" charset="0"/>
                <a:ea typeface="Verdana" panose="020B0604030504040204" pitchFamily="34" charset="0"/>
                <a:cs typeface="Verdana" panose="020B0604030504040204" pitchFamily="34" charset="0"/>
                <a:hlinkClick r:id="rId6"/>
              </a:rPr>
              <a:t>https://www.pbs.org/thewar/the_witnesses_towns_mobile.htm</a:t>
            </a:r>
            <a:endParaRPr lang="en-US" sz="900" dirty="0">
              <a:latin typeface="Verdana" panose="020B0604030504040204" pitchFamily="34" charset="0"/>
              <a:ea typeface="Verdana" panose="020B0604030504040204" pitchFamily="34" charset="0"/>
              <a:cs typeface="Verdana" panose="020B0604030504040204" pitchFamily="34" charset="0"/>
            </a:endParaRPr>
          </a:p>
          <a:p>
            <a:pPr algn="l"/>
            <a:r>
              <a:rPr lang="en-US" sz="900" dirty="0">
                <a:latin typeface="Verdana" panose="020B0604030504040204" pitchFamily="34" charset="0"/>
                <a:ea typeface="Verdana" panose="020B0604030504040204" pitchFamily="34" charset="0"/>
                <a:cs typeface="Verdana" panose="020B0604030504040204" pitchFamily="34" charset="0"/>
              </a:rPr>
              <a:t>        Politico.  ((July  26,  2018).  “Truman ends segregation in armed forces July 26, 1948. </a:t>
            </a:r>
            <a:br>
              <a:rPr lang="en-US" sz="900" dirty="0">
                <a:latin typeface="Verdana" panose="020B0604030504040204" pitchFamily="34" charset="0"/>
                <a:ea typeface="Verdana" panose="020B0604030504040204" pitchFamily="34" charset="0"/>
                <a:cs typeface="Verdana" panose="020B0604030504040204" pitchFamily="34" charset="0"/>
              </a:rPr>
            </a:br>
            <a:r>
              <a:rPr lang="en-US" sz="900" dirty="0">
                <a:latin typeface="Verdana" panose="020B0604030504040204" pitchFamily="34" charset="0"/>
                <a:ea typeface="Verdana" panose="020B0604030504040204" pitchFamily="34" charset="0"/>
                <a:cs typeface="Verdana" panose="020B0604030504040204" pitchFamily="34" charset="0"/>
              </a:rPr>
              <a:t>[Online]: </a:t>
            </a:r>
            <a:r>
              <a:rPr lang="en-US" sz="900" u="sng" dirty="0">
                <a:latin typeface="Verdana" panose="020B0604030504040204" pitchFamily="34" charset="0"/>
                <a:ea typeface="Verdana" panose="020B0604030504040204" pitchFamily="34" charset="0"/>
                <a:cs typeface="Verdana" panose="020B0604030504040204" pitchFamily="34" charset="0"/>
                <a:hlinkClick r:id="rId7"/>
              </a:rPr>
              <a:t>https://www.politico.com/story/2018/07/26/this-day-in-politics-july-26-1948-735081</a:t>
            </a:r>
            <a:endParaRPr lang="en-US" sz="900" dirty="0">
              <a:latin typeface="Verdana" panose="020B0604030504040204" pitchFamily="34" charset="0"/>
              <a:ea typeface="Verdana" panose="020B0604030504040204" pitchFamily="34" charset="0"/>
              <a:cs typeface="Verdana" panose="020B0604030504040204" pitchFamily="34" charset="0"/>
            </a:endParaRPr>
          </a:p>
          <a:p>
            <a:pPr algn="l"/>
            <a:r>
              <a:rPr lang="en-US" sz="900" dirty="0">
                <a:latin typeface="Verdana" panose="020B0604030504040204" pitchFamily="34" charset="0"/>
                <a:ea typeface="Verdana" panose="020B0604030504040204" pitchFamily="34" charset="0"/>
                <a:cs typeface="Verdana" panose="020B0604030504040204" pitchFamily="34" charset="0"/>
              </a:rPr>
              <a:t>        Portside.org.  (June 3, 2018).  “Civil Rights Unionism”. </a:t>
            </a:r>
            <a:br>
              <a:rPr lang="en-US" sz="900" dirty="0">
                <a:latin typeface="Verdana" panose="020B0604030504040204" pitchFamily="34" charset="0"/>
                <a:ea typeface="Verdana" panose="020B0604030504040204" pitchFamily="34" charset="0"/>
                <a:cs typeface="Verdana" panose="020B0604030504040204" pitchFamily="34" charset="0"/>
              </a:rPr>
            </a:br>
            <a:r>
              <a:rPr lang="en-US" sz="900" dirty="0">
                <a:latin typeface="Verdana" panose="020B0604030504040204" pitchFamily="34" charset="0"/>
                <a:ea typeface="Verdana" panose="020B0604030504040204" pitchFamily="34" charset="0"/>
                <a:cs typeface="Verdana" panose="020B0604030504040204" pitchFamily="34" charset="0"/>
              </a:rPr>
              <a:t>[Online]: </a:t>
            </a:r>
            <a:r>
              <a:rPr lang="en-US" sz="900" u="sng" dirty="0">
                <a:latin typeface="Verdana" panose="020B0604030504040204" pitchFamily="34" charset="0"/>
                <a:ea typeface="Verdana" panose="020B0604030504040204" pitchFamily="34" charset="0"/>
                <a:cs typeface="Verdana" panose="020B0604030504040204" pitchFamily="34" charset="0"/>
                <a:hlinkClick r:id="rId8"/>
              </a:rPr>
              <a:t>https://portside.org/unions?page=5</a:t>
            </a:r>
            <a:endParaRPr lang="en-US" sz="900" dirty="0">
              <a:latin typeface="Verdana" panose="020B0604030504040204" pitchFamily="34" charset="0"/>
              <a:ea typeface="Verdana" panose="020B0604030504040204" pitchFamily="34" charset="0"/>
              <a:cs typeface="Verdana" panose="020B0604030504040204" pitchFamily="34" charset="0"/>
            </a:endParaRPr>
          </a:p>
          <a:p>
            <a:pPr algn="l"/>
            <a:r>
              <a:rPr lang="en-US" sz="900" dirty="0">
                <a:latin typeface="Verdana" panose="020B0604030504040204" pitchFamily="34" charset="0"/>
                <a:ea typeface="Verdana" panose="020B0604030504040204" pitchFamily="34" charset="0"/>
                <a:cs typeface="Verdana" panose="020B0604030504040204" pitchFamily="34" charset="0"/>
              </a:rPr>
              <a:t>        Tennessee Valley Authority.  “TVA Goes to War” </a:t>
            </a:r>
            <a:br>
              <a:rPr lang="en-US" sz="900" dirty="0">
                <a:latin typeface="Verdana" panose="020B0604030504040204" pitchFamily="34" charset="0"/>
                <a:ea typeface="Verdana" panose="020B0604030504040204" pitchFamily="34" charset="0"/>
                <a:cs typeface="Verdana" panose="020B0604030504040204" pitchFamily="34" charset="0"/>
              </a:rPr>
            </a:br>
            <a:r>
              <a:rPr lang="en-US" sz="900" dirty="0">
                <a:latin typeface="Verdana" panose="020B0604030504040204" pitchFamily="34" charset="0"/>
                <a:ea typeface="Verdana" panose="020B0604030504040204" pitchFamily="34" charset="0"/>
                <a:cs typeface="Verdana" panose="020B0604030504040204" pitchFamily="34" charset="0"/>
              </a:rPr>
              <a:t>[Online]: </a:t>
            </a:r>
            <a:r>
              <a:rPr lang="en-US" sz="900" u="sng" dirty="0">
                <a:latin typeface="Verdana" panose="020B0604030504040204" pitchFamily="34" charset="0"/>
                <a:ea typeface="Verdana" panose="020B0604030504040204" pitchFamily="34" charset="0"/>
                <a:cs typeface="Verdana" panose="020B0604030504040204" pitchFamily="34" charset="0"/>
                <a:hlinkClick r:id="rId9"/>
              </a:rPr>
              <a:t>https://www.tva.gov/About-TVA/Our-History/The-1940s</a:t>
            </a:r>
            <a:endParaRPr lang="en-US" sz="900" dirty="0">
              <a:latin typeface="Verdana" panose="020B0604030504040204" pitchFamily="34" charset="0"/>
              <a:ea typeface="Verdana" panose="020B0604030504040204" pitchFamily="34" charset="0"/>
              <a:cs typeface="Verdana" panose="020B0604030504040204" pitchFamily="34" charset="0"/>
            </a:endParaRPr>
          </a:p>
          <a:p>
            <a:pPr algn="l"/>
            <a:r>
              <a:rPr lang="en-US" sz="900" dirty="0">
                <a:latin typeface="Verdana" panose="020B0604030504040204" pitchFamily="34" charset="0"/>
                <a:ea typeface="Verdana" panose="020B0604030504040204" pitchFamily="34" charset="0"/>
                <a:cs typeface="Verdana" panose="020B0604030504040204" pitchFamily="34" charset="0"/>
              </a:rPr>
              <a:t>        Van West, Carroll.    “Columbia Race Riot” Tennessee Encyclopedia. </a:t>
            </a:r>
            <a:br>
              <a:rPr lang="en-US" sz="900" dirty="0">
                <a:latin typeface="Verdana" panose="020B0604030504040204" pitchFamily="34" charset="0"/>
                <a:ea typeface="Verdana" panose="020B0604030504040204" pitchFamily="34" charset="0"/>
                <a:cs typeface="Verdana" panose="020B0604030504040204" pitchFamily="34" charset="0"/>
              </a:rPr>
            </a:br>
            <a:r>
              <a:rPr lang="en-US" sz="900" dirty="0">
                <a:latin typeface="Verdana" panose="020B0604030504040204" pitchFamily="34" charset="0"/>
                <a:ea typeface="Verdana" panose="020B0604030504040204" pitchFamily="34" charset="0"/>
                <a:cs typeface="Verdana" panose="020B0604030504040204" pitchFamily="34" charset="0"/>
              </a:rPr>
              <a:t>[Online]: </a:t>
            </a:r>
            <a:r>
              <a:rPr lang="en-US" sz="900" u="sng" dirty="0">
                <a:latin typeface="Verdana" panose="020B0604030504040204" pitchFamily="34" charset="0"/>
                <a:ea typeface="Verdana" panose="020B0604030504040204" pitchFamily="34" charset="0"/>
                <a:cs typeface="Verdana" panose="020B0604030504040204" pitchFamily="34" charset="0"/>
                <a:hlinkClick r:id="rId10"/>
              </a:rPr>
              <a:t>https://tennesseeencyclopedia.net/entries/columbia-race-riot-1946/</a:t>
            </a:r>
            <a:endParaRPr lang="en-US" sz="900" dirty="0">
              <a:latin typeface="Verdana" panose="020B0604030504040204" pitchFamily="34" charset="0"/>
              <a:ea typeface="Verdana" panose="020B0604030504040204" pitchFamily="34" charset="0"/>
              <a:cs typeface="Verdana" panose="020B0604030504040204" pitchFamily="34" charset="0"/>
            </a:endParaRPr>
          </a:p>
          <a:p>
            <a:pPr algn="l"/>
            <a:r>
              <a:rPr lang="en-US" sz="900" dirty="0">
                <a:latin typeface="Verdana" panose="020B0604030504040204" pitchFamily="34" charset="0"/>
                <a:ea typeface="Verdana" panose="020B0604030504040204" pitchFamily="34" charset="0"/>
                <a:cs typeface="Verdana" panose="020B0604030504040204" pitchFamily="34" charset="0"/>
              </a:rPr>
              <a:t>        Zinn Education Project.  “Jan 25, 1941: A Philip Randolph and March on Washington”. </a:t>
            </a:r>
            <a:br>
              <a:rPr lang="en-US" sz="900" dirty="0">
                <a:latin typeface="Verdana" panose="020B0604030504040204" pitchFamily="34" charset="0"/>
                <a:ea typeface="Verdana" panose="020B0604030504040204" pitchFamily="34" charset="0"/>
                <a:cs typeface="Verdana" panose="020B0604030504040204" pitchFamily="34" charset="0"/>
              </a:rPr>
            </a:br>
            <a:r>
              <a:rPr lang="en-US" sz="900" dirty="0">
                <a:latin typeface="Verdana" panose="020B0604030504040204" pitchFamily="34" charset="0"/>
                <a:ea typeface="Verdana" panose="020B0604030504040204" pitchFamily="34" charset="0"/>
                <a:cs typeface="Verdana" panose="020B0604030504040204" pitchFamily="34" charset="0"/>
              </a:rPr>
              <a:t>[Online]: </a:t>
            </a:r>
            <a:r>
              <a:rPr lang="en-US" sz="900" u="sng" dirty="0">
                <a:latin typeface="Verdana" panose="020B0604030504040204" pitchFamily="34" charset="0"/>
                <a:ea typeface="Verdana" panose="020B0604030504040204" pitchFamily="34" charset="0"/>
                <a:cs typeface="Verdana" panose="020B0604030504040204" pitchFamily="34" charset="0"/>
                <a:hlinkClick r:id="rId11"/>
              </a:rPr>
              <a:t>https://www.zinnedproject.org/news/tdih/a-philip-randolph-first-call-mow/</a:t>
            </a:r>
            <a:endParaRPr lang="en-US" sz="900" dirty="0">
              <a:latin typeface="Verdana" panose="020B0604030504040204" pitchFamily="34" charset="0"/>
              <a:ea typeface="Verdana" panose="020B0604030504040204" pitchFamily="34" charset="0"/>
              <a:cs typeface="Verdana" panose="020B0604030504040204" pitchFamily="34" charset="0"/>
            </a:endParaRPr>
          </a:p>
          <a:p>
            <a:pPr algn="l"/>
            <a:r>
              <a:rPr lang="en-US" sz="900" dirty="0">
                <a:latin typeface="Verdana" panose="020B0604030504040204" pitchFamily="34" charset="0"/>
                <a:ea typeface="Verdana" panose="020B0604030504040204" pitchFamily="34" charset="0"/>
                <a:cs typeface="Verdana" panose="020B0604030504040204" pitchFamily="34" charset="0"/>
              </a:rPr>
              <a:t> </a:t>
            </a:r>
          </a:p>
          <a:p>
            <a:pPr algn="l"/>
            <a:r>
              <a:rPr lang="en-US" sz="900" dirty="0">
                <a:latin typeface="Verdana" panose="020B0604030504040204" pitchFamily="34" charset="0"/>
                <a:ea typeface="Verdana" panose="020B0604030504040204" pitchFamily="34" charset="0"/>
                <a:cs typeface="Verdana" panose="020B0604030504040204" pitchFamily="34" charset="0"/>
              </a:rPr>
              <a:t> </a:t>
            </a:r>
          </a:p>
          <a:p>
            <a:pPr algn="l"/>
            <a:r>
              <a:rPr lang="en-US" sz="900" dirty="0">
                <a:latin typeface="Verdana" panose="020B0604030504040204" pitchFamily="34" charset="0"/>
                <a:ea typeface="Verdana" panose="020B0604030504040204" pitchFamily="34" charset="0"/>
                <a:cs typeface="Verdana" panose="020B0604030504040204" pitchFamily="34" charset="0"/>
              </a:rPr>
              <a:t> </a:t>
            </a:r>
          </a:p>
        </p:txBody>
      </p:sp>
      <p:sp>
        <p:nvSpPr>
          <p:cNvPr id="6" name="Title 2">
            <a:extLst>
              <a:ext uri="{FF2B5EF4-FFF2-40B4-BE49-F238E27FC236}">
                <a16:creationId xmlns:a16="http://schemas.microsoft.com/office/drawing/2014/main" id="{CA049BB2-EE1A-604D-8B9D-3A69BF87224B}"/>
              </a:ext>
            </a:extLst>
          </p:cNvPr>
          <p:cNvSpPr txBox="1">
            <a:spLocks/>
          </p:cNvSpPr>
          <p:nvPr/>
        </p:nvSpPr>
        <p:spPr>
          <a:xfrm>
            <a:off x="960121" y="914400"/>
            <a:ext cx="7200900" cy="748480"/>
          </a:xfrm>
          <a:prstGeom prst="rect">
            <a:avLst/>
          </a:prstGeom>
        </p:spPr>
        <p:txBody>
          <a:bodyPr vert="horz" lIns="68580" tIns="34290" rIns="68580" bIns="34290" rtlCol="0" anchor="t">
            <a:normAutofit fontScale="97500"/>
          </a:bodyPr>
          <a:lstStyle>
            <a:defPPr>
              <a:defRPr lang="en-US"/>
            </a:defPPr>
            <a:lvl1pPr algn="ctr" defTabSz="914400">
              <a:lnSpc>
                <a:spcPct val="90000"/>
              </a:lnSpc>
              <a:spcBef>
                <a:spcPct val="0"/>
              </a:spcBef>
              <a:buNone/>
              <a:defRPr sz="2000" b="1">
                <a:solidFill>
                  <a:srgbClr val="0089BD"/>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References</a:t>
            </a:r>
          </a:p>
          <a:p>
            <a:endParaRPr lang="en-US" dirty="0"/>
          </a:p>
        </p:txBody>
      </p:sp>
    </p:spTree>
    <p:extLst>
      <p:ext uri="{BB962C8B-B14F-4D97-AF65-F5344CB8AC3E}">
        <p14:creationId xmlns:p14="http://schemas.microsoft.com/office/powerpoint/2010/main" val="41438837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66A092-99B7-0A4F-B266-D9CBF7848F43}"/>
              </a:ext>
            </a:extLst>
          </p:cNvPr>
          <p:cNvPicPr>
            <a:picLocks/>
          </p:cNvPicPr>
          <p:nvPr/>
        </p:nvPicPr>
        <p:blipFill>
          <a:blip r:embed="rId3"/>
          <a:srcRect/>
          <a:stretch/>
        </p:blipFill>
        <p:spPr>
          <a:xfrm>
            <a:off x="1" y="0"/>
            <a:ext cx="9143998" cy="6857999"/>
          </a:xfrm>
          <a:prstGeom prst="rect">
            <a:avLst/>
          </a:prstGeom>
        </p:spPr>
      </p:pic>
      <p:pic>
        <p:nvPicPr>
          <p:cNvPr id="6" name="Picture 5" descr="BVI18604_TimelinePoster4_LODJ4 FINAL.pdf">
            <a:extLst>
              <a:ext uri="{FF2B5EF4-FFF2-40B4-BE49-F238E27FC236}">
                <a16:creationId xmlns:a16="http://schemas.microsoft.com/office/drawing/2014/main" id="{2C826DE3-5DE9-0C4B-B5F2-76D5228042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7637" y="573901"/>
            <a:ext cx="8649621" cy="5766414"/>
          </a:xfrm>
          <a:prstGeom prst="rect">
            <a:avLst/>
          </a:prstGeom>
        </p:spPr>
      </p:pic>
    </p:spTree>
    <p:extLst>
      <p:ext uri="{BB962C8B-B14F-4D97-AF65-F5344CB8AC3E}">
        <p14:creationId xmlns:p14="http://schemas.microsoft.com/office/powerpoint/2010/main" val="3015149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632958-9B6A-CC4D-8238-A14AF5B92BDD}"/>
              </a:ext>
            </a:extLst>
          </p:cNvPr>
          <p:cNvSpPr/>
          <p:nvPr/>
        </p:nvSpPr>
        <p:spPr>
          <a:xfrm>
            <a:off x="-195943" y="-111034"/>
            <a:ext cx="9529354" cy="709313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tton_gin_1050x700.jpg">
            <a:extLst>
              <a:ext uri="{FF2B5EF4-FFF2-40B4-BE49-F238E27FC236}">
                <a16:creationId xmlns:a16="http://schemas.microsoft.com/office/drawing/2014/main" id="{68ADCD4C-6BC4-C64D-8CD2-E2ECFEE73062}"/>
              </a:ext>
            </a:extLst>
          </p:cNvPr>
          <p:cNvPicPr>
            <a:picLocks noChangeAspect="1"/>
          </p:cNvPicPr>
          <p:nvPr/>
        </p:nvPicPr>
        <p:blipFill>
          <a:blip r:embed="rId3"/>
          <a:stretch>
            <a:fillRect/>
          </a:stretch>
        </p:blipFill>
        <p:spPr>
          <a:xfrm>
            <a:off x="-150223" y="271686"/>
            <a:ext cx="9471939" cy="6314628"/>
          </a:xfrm>
          <a:prstGeom prst="rect">
            <a:avLst/>
          </a:prstGeom>
        </p:spPr>
      </p:pic>
    </p:spTree>
    <p:extLst>
      <p:ext uri="{BB962C8B-B14F-4D97-AF65-F5344CB8AC3E}">
        <p14:creationId xmlns:p14="http://schemas.microsoft.com/office/powerpoint/2010/main" val="7000449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698D5E-A331-A542-80AC-B93A5CF59F3F}"/>
              </a:ext>
            </a:extLst>
          </p:cNvPr>
          <p:cNvPicPr>
            <a:picLocks/>
          </p:cNvPicPr>
          <p:nvPr/>
        </p:nvPicPr>
        <p:blipFill>
          <a:blip r:embed="rId3"/>
          <a:srcRect/>
          <a:stretch/>
        </p:blipFill>
        <p:spPr>
          <a:xfrm>
            <a:off x="1" y="0"/>
            <a:ext cx="9143998" cy="6857999"/>
          </a:xfrm>
          <a:prstGeom prst="rect">
            <a:avLst/>
          </a:prstGeom>
        </p:spPr>
      </p:pic>
      <p:pic>
        <p:nvPicPr>
          <p:cNvPr id="12" name="Picture 11">
            <a:extLst>
              <a:ext uri="{FF2B5EF4-FFF2-40B4-BE49-F238E27FC236}">
                <a16:creationId xmlns:a16="http://schemas.microsoft.com/office/drawing/2014/main" id="{10A773FD-871D-8949-9D84-6921ECAFB8A5}"/>
              </a:ext>
            </a:extLst>
          </p:cNvPr>
          <p:cNvPicPr>
            <a:picLocks noChangeAspect="1"/>
          </p:cNvPicPr>
          <p:nvPr/>
        </p:nvPicPr>
        <p:blipFill>
          <a:blip r:embed="rId4"/>
          <a:stretch>
            <a:fillRect/>
          </a:stretch>
        </p:blipFill>
        <p:spPr>
          <a:xfrm>
            <a:off x="767127" y="563791"/>
            <a:ext cx="7609745" cy="5730415"/>
          </a:xfrm>
          <a:prstGeom prst="rect">
            <a:avLst/>
          </a:prstGeom>
          <a:noFill/>
          <a:ln>
            <a:noFill/>
          </a:ln>
        </p:spPr>
      </p:pic>
    </p:spTree>
    <p:extLst>
      <p:ext uri="{BB962C8B-B14F-4D97-AF65-F5344CB8AC3E}">
        <p14:creationId xmlns:p14="http://schemas.microsoft.com/office/powerpoint/2010/main" val="28909436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B81B21-09F3-9446-9EBC-49E72842F3B6}"/>
              </a:ext>
            </a:extLst>
          </p:cNvPr>
          <p:cNvPicPr>
            <a:picLocks/>
          </p:cNvPicPr>
          <p:nvPr/>
        </p:nvPicPr>
        <p:blipFill>
          <a:blip r:embed="rId2"/>
          <a:srcRect/>
          <a:stretch/>
        </p:blipFill>
        <p:spPr>
          <a:xfrm>
            <a:off x="1" y="0"/>
            <a:ext cx="9143998" cy="6857999"/>
          </a:xfrm>
          <a:prstGeom prst="rect">
            <a:avLst/>
          </a:prstGeom>
        </p:spPr>
      </p:pic>
      <p:pic>
        <p:nvPicPr>
          <p:cNvPr id="5" name="Content Placeholder 3" descr="BVI12037_AlabamTeacherPresentation.pdf">
            <a:extLst>
              <a:ext uri="{FF2B5EF4-FFF2-40B4-BE49-F238E27FC236}">
                <a16:creationId xmlns:a16="http://schemas.microsoft.com/office/drawing/2014/main" id="{A1954FF9-15CE-FF48-8412-265E93BE67F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2300" t="2789" r="22516" b="5482"/>
          <a:stretch/>
        </p:blipFill>
        <p:spPr>
          <a:xfrm>
            <a:off x="2674888" y="1002331"/>
            <a:ext cx="3794223" cy="4853337"/>
          </a:xfrm>
          <a:prstGeom prst="rect">
            <a:avLst/>
          </a:prstGeom>
        </p:spPr>
      </p:pic>
    </p:spTree>
    <p:extLst>
      <p:ext uri="{BB962C8B-B14F-4D97-AF65-F5344CB8AC3E}">
        <p14:creationId xmlns:p14="http://schemas.microsoft.com/office/powerpoint/2010/main" val="2713077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DF6D610-42B4-954C-82F1-807A5B21312D}"/>
              </a:ext>
            </a:extLst>
          </p:cNvPr>
          <p:cNvPicPr>
            <a:picLocks/>
          </p:cNvPicPr>
          <p:nvPr/>
        </p:nvPicPr>
        <p:blipFill>
          <a:blip r:embed="rId2"/>
          <a:srcRect/>
          <a:stretch/>
        </p:blipFill>
        <p:spPr>
          <a:xfrm>
            <a:off x="1" y="0"/>
            <a:ext cx="9143998" cy="6857999"/>
          </a:xfrm>
          <a:prstGeom prst="rect">
            <a:avLst/>
          </a:prstGeom>
        </p:spPr>
      </p:pic>
      <p:sp>
        <p:nvSpPr>
          <p:cNvPr id="3" name="Content Placeholder 1">
            <a:extLst>
              <a:ext uri="{FF2B5EF4-FFF2-40B4-BE49-F238E27FC236}">
                <a16:creationId xmlns:a16="http://schemas.microsoft.com/office/drawing/2014/main" id="{D2D0EFEB-D86C-254E-A2F5-12E85C1A761D}"/>
              </a:ext>
            </a:extLst>
          </p:cNvPr>
          <p:cNvSpPr txBox="1">
            <a:spLocks/>
          </p:cNvSpPr>
          <p:nvPr/>
        </p:nvSpPr>
        <p:spPr>
          <a:xfrm>
            <a:off x="968462" y="1828800"/>
            <a:ext cx="7200900" cy="1096389"/>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1200"/>
              </a:spcBef>
            </a:pP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During the Great Depression years of the 1930s, the effects of constant drought, the Dust Bowl, and declining prices for the mainstay crop of the South, cotton, contributed to widespread agricultural and rural unemployment in the Tennessee Valley states and in the South. </a:t>
            </a:r>
          </a:p>
        </p:txBody>
      </p:sp>
      <p:sp>
        <p:nvSpPr>
          <p:cNvPr id="9" name="Title 2">
            <a:extLst>
              <a:ext uri="{FF2B5EF4-FFF2-40B4-BE49-F238E27FC236}">
                <a16:creationId xmlns:a16="http://schemas.microsoft.com/office/drawing/2014/main" id="{6AAA4DF2-69E3-524B-BADB-2F9FE3C9CBDA}"/>
              </a:ext>
            </a:extLst>
          </p:cNvPr>
          <p:cNvSpPr txBox="1">
            <a:spLocks/>
          </p:cNvSpPr>
          <p:nvPr/>
        </p:nvSpPr>
        <p:spPr>
          <a:xfrm>
            <a:off x="960121" y="914400"/>
            <a:ext cx="7200900" cy="748480"/>
          </a:xfrm>
          <a:prstGeom prst="rect">
            <a:avLst/>
          </a:prstGeom>
        </p:spPr>
        <p:txBody>
          <a:bodyPr vert="horz" lIns="68580" tIns="34290" rIns="68580" bIns="34290" rtlCol="0" anchor="t">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100" b="1" dirty="0">
                <a:solidFill>
                  <a:srgbClr val="0089BD"/>
                </a:solidFill>
                <a:latin typeface="Verdana" panose="020B0604030504040204" pitchFamily="34" charset="0"/>
                <a:ea typeface="Verdana" panose="020B0604030504040204" pitchFamily="34" charset="0"/>
                <a:cs typeface="Verdana" panose="020B0604030504040204" pitchFamily="34" charset="0"/>
              </a:rPr>
              <a:t>World War II Spurs Economic Growth</a:t>
            </a:r>
            <a:br>
              <a:rPr lang="en-US" sz="2100" b="1" dirty="0">
                <a:solidFill>
                  <a:srgbClr val="0089BD"/>
                </a:solidFill>
                <a:latin typeface="Verdana" panose="020B0604030504040204" pitchFamily="34" charset="0"/>
                <a:ea typeface="Verdana" panose="020B0604030504040204" pitchFamily="34" charset="0"/>
                <a:cs typeface="Verdana" panose="020B0604030504040204" pitchFamily="34" charset="0"/>
              </a:rPr>
            </a:br>
            <a:r>
              <a:rPr lang="en-US" sz="2100" b="1" dirty="0">
                <a:solidFill>
                  <a:srgbClr val="0089BD"/>
                </a:solidFill>
                <a:latin typeface="Verdana" panose="020B0604030504040204" pitchFamily="34" charset="0"/>
                <a:ea typeface="Verdana" panose="020B0604030504040204" pitchFamily="34" charset="0"/>
                <a:cs typeface="Verdana" panose="020B0604030504040204" pitchFamily="34" charset="0"/>
              </a:rPr>
              <a:t>in the South</a:t>
            </a:r>
          </a:p>
        </p:txBody>
      </p:sp>
      <p:sp>
        <p:nvSpPr>
          <p:cNvPr id="10" name="Content Placeholder 1">
            <a:extLst>
              <a:ext uri="{FF2B5EF4-FFF2-40B4-BE49-F238E27FC236}">
                <a16:creationId xmlns:a16="http://schemas.microsoft.com/office/drawing/2014/main" id="{0DF01D7C-407B-B44F-B180-C97033FC0A4F}"/>
              </a:ext>
            </a:extLst>
          </p:cNvPr>
          <p:cNvSpPr txBox="1">
            <a:spLocks/>
          </p:cNvSpPr>
          <p:nvPr/>
        </p:nvSpPr>
        <p:spPr>
          <a:xfrm>
            <a:off x="1912132" y="5239867"/>
            <a:ext cx="1962782" cy="82195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1200"/>
              </a:spcBef>
            </a:pPr>
            <a:r>
              <a:rPr lang="en-US" sz="1200" dirty="0">
                <a:solidFill>
                  <a:srgbClr val="0089BD"/>
                </a:solidFill>
                <a:latin typeface="Verdana" panose="020B0604030504040204" pitchFamily="34" charset="0"/>
                <a:ea typeface="Verdana" panose="020B0604030504040204" pitchFamily="34" charset="0"/>
                <a:cs typeface="Verdana" panose="020B0604030504040204" pitchFamily="34" charset="0"/>
              </a:rPr>
              <a:t>A man works a</a:t>
            </a:r>
            <a:br>
              <a:rPr lang="en-US" sz="1200" dirty="0">
                <a:solidFill>
                  <a:srgbClr val="0089BD"/>
                </a:solidFill>
                <a:latin typeface="Verdana" panose="020B0604030504040204" pitchFamily="34" charset="0"/>
                <a:ea typeface="Verdana" panose="020B0604030504040204" pitchFamily="34" charset="0"/>
                <a:cs typeface="Verdana" panose="020B0604030504040204" pitchFamily="34" charset="0"/>
              </a:rPr>
            </a:br>
            <a:r>
              <a:rPr lang="en-US" sz="1200" dirty="0">
                <a:solidFill>
                  <a:srgbClr val="0089BD"/>
                </a:solidFill>
                <a:latin typeface="Verdana" panose="020B0604030504040204" pitchFamily="34" charset="0"/>
                <a:ea typeface="Verdana" panose="020B0604030504040204" pitchFamily="34" charset="0"/>
                <a:cs typeface="Verdana" panose="020B0604030504040204" pitchFamily="34" charset="0"/>
              </a:rPr>
              <a:t>cotton gin machine</a:t>
            </a:r>
            <a:br>
              <a:rPr lang="en-US" sz="1200" dirty="0">
                <a:solidFill>
                  <a:srgbClr val="0089BD"/>
                </a:solidFill>
                <a:latin typeface="Verdana" panose="020B0604030504040204" pitchFamily="34" charset="0"/>
                <a:ea typeface="Verdana" panose="020B0604030504040204" pitchFamily="34" charset="0"/>
                <a:cs typeface="Verdana" panose="020B0604030504040204" pitchFamily="34" charset="0"/>
              </a:rPr>
            </a:br>
            <a:r>
              <a:rPr lang="en-US" sz="1200" dirty="0">
                <a:solidFill>
                  <a:srgbClr val="0089BD"/>
                </a:solidFill>
                <a:latin typeface="Verdana" panose="020B0604030504040204" pitchFamily="34" charset="0"/>
                <a:ea typeface="Verdana" panose="020B0604030504040204" pitchFamily="34" charset="0"/>
                <a:cs typeface="Verdana" panose="020B0604030504040204" pitchFamily="34" charset="0"/>
              </a:rPr>
              <a:t>in the 1940s. </a:t>
            </a:r>
          </a:p>
        </p:txBody>
      </p:sp>
      <p:sp>
        <p:nvSpPr>
          <p:cNvPr id="11" name="Rectangle 10">
            <a:extLst>
              <a:ext uri="{FF2B5EF4-FFF2-40B4-BE49-F238E27FC236}">
                <a16:creationId xmlns:a16="http://schemas.microsoft.com/office/drawing/2014/main" id="{3C99C1E6-5EDD-AC45-A054-56DFC856CB3D}"/>
              </a:ext>
            </a:extLst>
          </p:cNvPr>
          <p:cNvSpPr/>
          <p:nvPr/>
        </p:nvSpPr>
        <p:spPr>
          <a:xfrm>
            <a:off x="3987657" y="3378153"/>
            <a:ext cx="3918645" cy="2571464"/>
          </a:xfrm>
          <a:prstGeom prst="rect">
            <a:avLst/>
          </a:prstGeom>
          <a:solidFill>
            <a:srgbClr val="008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13" name="Picture 12" descr="cotton_gin_1050x700.jpg">
            <a:extLst>
              <a:ext uri="{FF2B5EF4-FFF2-40B4-BE49-F238E27FC236}">
                <a16:creationId xmlns:a16="http://schemas.microsoft.com/office/drawing/2014/main" id="{49A5635B-A16C-7F41-BDC8-669636CCBF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00401" y="3239757"/>
            <a:ext cx="3918645" cy="2612431"/>
          </a:xfrm>
          <a:prstGeom prst="rect">
            <a:avLst/>
          </a:prstGeom>
        </p:spPr>
      </p:pic>
    </p:spTree>
    <p:extLst>
      <p:ext uri="{BB962C8B-B14F-4D97-AF65-F5344CB8AC3E}">
        <p14:creationId xmlns:p14="http://schemas.microsoft.com/office/powerpoint/2010/main" val="2557105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0C4C1CA-93DC-C749-9D57-D77D641D4161}"/>
              </a:ext>
            </a:extLst>
          </p:cNvPr>
          <p:cNvPicPr>
            <a:picLocks/>
          </p:cNvPicPr>
          <p:nvPr/>
        </p:nvPicPr>
        <p:blipFill>
          <a:blip r:embed="rId2"/>
          <a:srcRect/>
          <a:stretch/>
        </p:blipFill>
        <p:spPr>
          <a:xfrm>
            <a:off x="1" y="0"/>
            <a:ext cx="9143998" cy="6857999"/>
          </a:xfrm>
          <a:prstGeom prst="rect">
            <a:avLst/>
          </a:prstGeom>
        </p:spPr>
      </p:pic>
      <p:sp>
        <p:nvSpPr>
          <p:cNvPr id="19" name="Title 2">
            <a:extLst>
              <a:ext uri="{FF2B5EF4-FFF2-40B4-BE49-F238E27FC236}">
                <a16:creationId xmlns:a16="http://schemas.microsoft.com/office/drawing/2014/main" id="{D3732CC0-B27D-D34B-8AF3-02D276F94151}"/>
              </a:ext>
            </a:extLst>
          </p:cNvPr>
          <p:cNvSpPr txBox="1">
            <a:spLocks/>
          </p:cNvSpPr>
          <p:nvPr/>
        </p:nvSpPr>
        <p:spPr>
          <a:xfrm>
            <a:off x="960121" y="914400"/>
            <a:ext cx="7200900" cy="748480"/>
          </a:xfrm>
          <a:prstGeom prst="rect">
            <a:avLst/>
          </a:prstGeom>
        </p:spPr>
        <p:txBody>
          <a:bodyPr vert="horz" lIns="68580" tIns="34290" rIns="68580" bIns="34290" rtlCol="0" anchor="t">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100" b="1" dirty="0">
                <a:solidFill>
                  <a:srgbClr val="0089BD"/>
                </a:solidFill>
                <a:latin typeface="Verdana" panose="020B0604030504040204" pitchFamily="34" charset="0"/>
                <a:ea typeface="Verdana" panose="020B0604030504040204" pitchFamily="34" charset="0"/>
                <a:cs typeface="Verdana" panose="020B0604030504040204" pitchFamily="34" charset="0"/>
              </a:rPr>
              <a:t>World War II Spurs Economic Growth</a:t>
            </a:r>
            <a:br>
              <a:rPr lang="en-US" sz="2100" b="1" dirty="0">
                <a:solidFill>
                  <a:srgbClr val="0089BD"/>
                </a:solidFill>
                <a:latin typeface="Verdana" panose="020B0604030504040204" pitchFamily="34" charset="0"/>
                <a:ea typeface="Verdana" panose="020B0604030504040204" pitchFamily="34" charset="0"/>
                <a:cs typeface="Verdana" panose="020B0604030504040204" pitchFamily="34" charset="0"/>
              </a:rPr>
            </a:br>
            <a:r>
              <a:rPr lang="en-US" sz="2100" b="1" dirty="0">
                <a:solidFill>
                  <a:srgbClr val="0089BD"/>
                </a:solidFill>
                <a:latin typeface="Verdana" panose="020B0604030504040204" pitchFamily="34" charset="0"/>
                <a:ea typeface="Verdana" panose="020B0604030504040204" pitchFamily="34" charset="0"/>
                <a:cs typeface="Verdana" panose="020B0604030504040204" pitchFamily="34" charset="0"/>
              </a:rPr>
              <a:t>in the South</a:t>
            </a:r>
          </a:p>
        </p:txBody>
      </p:sp>
      <p:sp>
        <p:nvSpPr>
          <p:cNvPr id="3" name="Content Placeholder 1">
            <a:extLst>
              <a:ext uri="{FF2B5EF4-FFF2-40B4-BE49-F238E27FC236}">
                <a16:creationId xmlns:a16="http://schemas.microsoft.com/office/drawing/2014/main" id="{D2D0EFEB-D86C-254E-A2F5-12E85C1A761D}"/>
              </a:ext>
            </a:extLst>
          </p:cNvPr>
          <p:cNvSpPr txBox="1">
            <a:spLocks/>
          </p:cNvSpPr>
          <p:nvPr/>
        </p:nvSpPr>
        <p:spPr>
          <a:xfrm>
            <a:off x="968462" y="1828800"/>
            <a:ext cx="7200900" cy="1502081"/>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1200"/>
              </a:spcBef>
            </a:pP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The rapid industrialization of America’s economy within days after the Japanese attack on Pearl Harbor on December 7, 1941, quite literally ended the Great Depression.  </a:t>
            </a: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Within months millions found work in the wartime economy, as well as service in the armed forces. </a:t>
            </a:r>
          </a:p>
        </p:txBody>
      </p:sp>
      <p:sp>
        <p:nvSpPr>
          <p:cNvPr id="8" name="Content Placeholder 1">
            <a:extLst>
              <a:ext uri="{FF2B5EF4-FFF2-40B4-BE49-F238E27FC236}">
                <a16:creationId xmlns:a16="http://schemas.microsoft.com/office/drawing/2014/main" id="{CDF124ED-519D-5746-ADAB-A2B393452CA3}"/>
              </a:ext>
            </a:extLst>
          </p:cNvPr>
          <p:cNvSpPr txBox="1">
            <a:spLocks/>
          </p:cNvSpPr>
          <p:nvPr/>
        </p:nvSpPr>
        <p:spPr>
          <a:xfrm>
            <a:off x="1912132" y="5239867"/>
            <a:ext cx="1962782" cy="82195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1200"/>
              </a:spcBef>
            </a:pPr>
            <a:r>
              <a:rPr lang="en-US" sz="1200" dirty="0">
                <a:solidFill>
                  <a:srgbClr val="0089BD"/>
                </a:solidFill>
                <a:latin typeface="Verdana" panose="020B0604030504040204" pitchFamily="34" charset="0"/>
                <a:ea typeface="Verdana" panose="020B0604030504040204" pitchFamily="34" charset="0"/>
                <a:cs typeface="Verdana" panose="020B0604030504040204" pitchFamily="34" charset="0"/>
              </a:rPr>
              <a:t>A man works a</a:t>
            </a:r>
            <a:br>
              <a:rPr lang="en-US" sz="1200" dirty="0">
                <a:solidFill>
                  <a:srgbClr val="0089BD"/>
                </a:solidFill>
                <a:latin typeface="Verdana" panose="020B0604030504040204" pitchFamily="34" charset="0"/>
                <a:ea typeface="Verdana" panose="020B0604030504040204" pitchFamily="34" charset="0"/>
                <a:cs typeface="Verdana" panose="020B0604030504040204" pitchFamily="34" charset="0"/>
              </a:rPr>
            </a:br>
            <a:r>
              <a:rPr lang="en-US" sz="1200" dirty="0">
                <a:solidFill>
                  <a:srgbClr val="0089BD"/>
                </a:solidFill>
                <a:latin typeface="Verdana" panose="020B0604030504040204" pitchFamily="34" charset="0"/>
                <a:ea typeface="Verdana" panose="020B0604030504040204" pitchFamily="34" charset="0"/>
                <a:cs typeface="Verdana" panose="020B0604030504040204" pitchFamily="34" charset="0"/>
              </a:rPr>
              <a:t>cotton gin machine</a:t>
            </a:r>
            <a:br>
              <a:rPr lang="en-US" sz="1200" dirty="0">
                <a:solidFill>
                  <a:srgbClr val="0089BD"/>
                </a:solidFill>
                <a:latin typeface="Verdana" panose="020B0604030504040204" pitchFamily="34" charset="0"/>
                <a:ea typeface="Verdana" panose="020B0604030504040204" pitchFamily="34" charset="0"/>
                <a:cs typeface="Verdana" panose="020B0604030504040204" pitchFamily="34" charset="0"/>
              </a:rPr>
            </a:br>
            <a:r>
              <a:rPr lang="en-US" sz="1200" dirty="0">
                <a:solidFill>
                  <a:srgbClr val="0089BD"/>
                </a:solidFill>
                <a:latin typeface="Verdana" panose="020B0604030504040204" pitchFamily="34" charset="0"/>
                <a:ea typeface="Verdana" panose="020B0604030504040204" pitchFamily="34" charset="0"/>
                <a:cs typeface="Verdana" panose="020B0604030504040204" pitchFamily="34" charset="0"/>
              </a:rPr>
              <a:t>in the 1940s. </a:t>
            </a:r>
          </a:p>
        </p:txBody>
      </p:sp>
      <p:sp>
        <p:nvSpPr>
          <p:cNvPr id="9" name="Rectangle 8">
            <a:extLst>
              <a:ext uri="{FF2B5EF4-FFF2-40B4-BE49-F238E27FC236}">
                <a16:creationId xmlns:a16="http://schemas.microsoft.com/office/drawing/2014/main" id="{6B4A297F-7F9C-AE43-B5EA-BDBBDCADA99D}"/>
              </a:ext>
            </a:extLst>
          </p:cNvPr>
          <p:cNvSpPr/>
          <p:nvPr/>
        </p:nvSpPr>
        <p:spPr>
          <a:xfrm>
            <a:off x="3987657" y="3378153"/>
            <a:ext cx="3918645" cy="2571464"/>
          </a:xfrm>
          <a:prstGeom prst="rect">
            <a:avLst/>
          </a:prstGeom>
          <a:solidFill>
            <a:srgbClr val="008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10" name="Picture 9" descr="cotton_gin_1050x700.jpg">
            <a:extLst>
              <a:ext uri="{FF2B5EF4-FFF2-40B4-BE49-F238E27FC236}">
                <a16:creationId xmlns:a16="http://schemas.microsoft.com/office/drawing/2014/main" id="{271EBD43-3FCD-DF4D-91C3-8A7C6B4853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00401" y="3239757"/>
            <a:ext cx="3918645" cy="2612431"/>
          </a:xfrm>
          <a:prstGeom prst="rect">
            <a:avLst/>
          </a:prstGeom>
        </p:spPr>
      </p:pic>
    </p:spTree>
    <p:extLst>
      <p:ext uri="{BB962C8B-B14F-4D97-AF65-F5344CB8AC3E}">
        <p14:creationId xmlns:p14="http://schemas.microsoft.com/office/powerpoint/2010/main" val="1393928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C81A686-AFE6-CE4F-AAD3-A78B2D6E4E4E}"/>
              </a:ext>
            </a:extLst>
          </p:cNvPr>
          <p:cNvPicPr>
            <a:picLocks/>
          </p:cNvPicPr>
          <p:nvPr/>
        </p:nvPicPr>
        <p:blipFill>
          <a:blip r:embed="rId2"/>
          <a:srcRect/>
          <a:stretch/>
        </p:blipFill>
        <p:spPr>
          <a:xfrm>
            <a:off x="1" y="0"/>
            <a:ext cx="9143998" cy="6857999"/>
          </a:xfrm>
          <a:prstGeom prst="rect">
            <a:avLst/>
          </a:prstGeom>
        </p:spPr>
      </p:pic>
      <p:sp>
        <p:nvSpPr>
          <p:cNvPr id="3" name="Content Placeholder 1">
            <a:extLst>
              <a:ext uri="{FF2B5EF4-FFF2-40B4-BE49-F238E27FC236}">
                <a16:creationId xmlns:a16="http://schemas.microsoft.com/office/drawing/2014/main" id="{D2D0EFEB-D86C-254E-A2F5-12E85C1A761D}"/>
              </a:ext>
            </a:extLst>
          </p:cNvPr>
          <p:cNvSpPr txBox="1">
            <a:spLocks/>
          </p:cNvSpPr>
          <p:nvPr/>
        </p:nvSpPr>
        <p:spPr>
          <a:xfrm>
            <a:off x="968462" y="1600200"/>
            <a:ext cx="7200900" cy="205961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1200"/>
              </a:spcBef>
            </a:pP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The vast array of federal employment and assistance programs of the 1930s had ups and downs in ensuring fair recruitment and hiring of African Americans in the South.  </a:t>
            </a: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Southern states often secured concessions from the federal government to control the employment and aid programs of the Roosevelt administration.  </a:t>
            </a: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This often led to bias and a preference for </a:t>
            </a:r>
            <a:b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whites in these programs and in hiring. </a:t>
            </a:r>
          </a:p>
        </p:txBody>
      </p:sp>
      <p:sp>
        <p:nvSpPr>
          <p:cNvPr id="9" name="Title 2">
            <a:extLst>
              <a:ext uri="{FF2B5EF4-FFF2-40B4-BE49-F238E27FC236}">
                <a16:creationId xmlns:a16="http://schemas.microsoft.com/office/drawing/2014/main" id="{6AAA4DF2-69E3-524B-BADB-2F9FE3C9CBDA}"/>
              </a:ext>
            </a:extLst>
          </p:cNvPr>
          <p:cNvSpPr txBox="1">
            <a:spLocks/>
          </p:cNvSpPr>
          <p:nvPr/>
        </p:nvSpPr>
        <p:spPr>
          <a:xfrm>
            <a:off x="960121" y="914400"/>
            <a:ext cx="7200900" cy="748480"/>
          </a:xfrm>
          <a:prstGeom prst="rect">
            <a:avLst/>
          </a:prstGeom>
        </p:spPr>
        <p:txBody>
          <a:bodyPr vert="horz" lIns="68580" tIns="34290" rIns="68580" bIns="34290" rtlCol="0" anchor="t">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100" b="1" dirty="0">
                <a:solidFill>
                  <a:srgbClr val="0089BD"/>
                </a:solidFill>
                <a:latin typeface="Verdana" panose="020B0604030504040204" pitchFamily="34" charset="0"/>
                <a:ea typeface="Verdana" panose="020B0604030504040204" pitchFamily="34" charset="0"/>
                <a:cs typeface="Verdana" panose="020B0604030504040204" pitchFamily="34" charset="0"/>
              </a:rPr>
              <a:t>Bias in Employment</a:t>
            </a:r>
          </a:p>
        </p:txBody>
      </p:sp>
      <p:sp>
        <p:nvSpPr>
          <p:cNvPr id="8" name="Content Placeholder 1">
            <a:extLst>
              <a:ext uri="{FF2B5EF4-FFF2-40B4-BE49-F238E27FC236}">
                <a16:creationId xmlns:a16="http://schemas.microsoft.com/office/drawing/2014/main" id="{E133FCE6-900C-1D4A-B1D1-E7CFAFDA5D8B}"/>
              </a:ext>
            </a:extLst>
          </p:cNvPr>
          <p:cNvSpPr txBox="1">
            <a:spLocks/>
          </p:cNvSpPr>
          <p:nvPr/>
        </p:nvSpPr>
        <p:spPr>
          <a:xfrm>
            <a:off x="1353209" y="5060671"/>
            <a:ext cx="2541334" cy="807913"/>
          </a:xfrm>
          <a:prstGeom prst="rect">
            <a:avLst/>
          </a:prstGeom>
        </p:spPr>
        <p:txBody>
          <a:bodyPr vert="horz" lIns="68580" tIns="34290" rIns="68580" bIns="3429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1200"/>
              </a:spcBef>
            </a:pPr>
            <a:r>
              <a:rPr lang="en-US" sz="1200" dirty="0">
                <a:solidFill>
                  <a:srgbClr val="0089BD"/>
                </a:solidFill>
                <a:latin typeface="Verdana" panose="020B0604030504040204" pitchFamily="34" charset="0"/>
                <a:ea typeface="Verdana" panose="020B0604030504040204" pitchFamily="34" charset="0"/>
                <a:cs typeface="Verdana" panose="020B0604030504040204" pitchFamily="34" charset="0"/>
              </a:rPr>
              <a:t>White workers leave shipbuilding plant in Mobile, Alabama. African Americans were mostly excluded at first. </a:t>
            </a:r>
          </a:p>
        </p:txBody>
      </p:sp>
      <p:sp>
        <p:nvSpPr>
          <p:cNvPr id="14" name="Rectangle 13">
            <a:extLst>
              <a:ext uri="{FF2B5EF4-FFF2-40B4-BE49-F238E27FC236}">
                <a16:creationId xmlns:a16="http://schemas.microsoft.com/office/drawing/2014/main" id="{2AC505C3-8E98-814F-8AC4-F1A4D353A754}"/>
              </a:ext>
            </a:extLst>
          </p:cNvPr>
          <p:cNvSpPr/>
          <p:nvPr/>
        </p:nvSpPr>
        <p:spPr>
          <a:xfrm>
            <a:off x="4098435" y="3907004"/>
            <a:ext cx="3782326" cy="2367911"/>
          </a:xfrm>
          <a:prstGeom prst="rect">
            <a:avLst/>
          </a:prstGeom>
          <a:solidFill>
            <a:srgbClr val="008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15" name="Picture 14" descr="at_war_mobile_town_03.jpg">
            <a:extLst>
              <a:ext uri="{FF2B5EF4-FFF2-40B4-BE49-F238E27FC236}">
                <a16:creationId xmlns:a16="http://schemas.microsoft.com/office/drawing/2014/main" id="{1FC580F6-C1C9-9743-B6B0-7A484E4A2769}"/>
              </a:ext>
            </a:extLst>
          </p:cNvPr>
          <p:cNvPicPr>
            <a:picLocks noChangeAspect="1"/>
          </p:cNvPicPr>
          <p:nvPr/>
        </p:nvPicPr>
        <p:blipFill>
          <a:blip r:embed="rId3"/>
          <a:stretch>
            <a:fillRect/>
          </a:stretch>
        </p:blipFill>
        <p:spPr>
          <a:xfrm>
            <a:off x="4211178" y="3788081"/>
            <a:ext cx="3782326" cy="2406934"/>
          </a:xfrm>
          <a:prstGeom prst="rect">
            <a:avLst/>
          </a:prstGeom>
        </p:spPr>
      </p:pic>
    </p:spTree>
    <p:extLst>
      <p:ext uri="{BB962C8B-B14F-4D97-AF65-F5344CB8AC3E}">
        <p14:creationId xmlns:p14="http://schemas.microsoft.com/office/powerpoint/2010/main" val="37789591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8664B0"/>
      </a:accent1>
      <a:accent2>
        <a:srgbClr val="D75BCD"/>
      </a:accent2>
      <a:accent3>
        <a:srgbClr val="E54D86"/>
      </a:accent3>
      <a:accent4>
        <a:srgbClr val="DE4547"/>
      </a:accent4>
      <a:accent5>
        <a:srgbClr val="F16E40"/>
      </a:accent5>
      <a:accent6>
        <a:srgbClr val="EB9C5A"/>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7AF46513-5B0D-4B03-9323-32F3F0BFC9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{031922E4-0E60-A846-8822-0F80164E5118}tf10001121</Template>
  <TotalTime>3114</TotalTime>
  <Words>4670</Words>
  <Application>Microsoft Macintosh PowerPoint</Application>
  <PresentationFormat>On-screen Show (4:3)</PresentationFormat>
  <Paragraphs>225</Paragraphs>
  <Slides>61</Slides>
  <Notes>20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61</vt:i4>
      </vt:variant>
    </vt:vector>
  </HeadingPairs>
  <TitlesOfParts>
    <vt:vector size="68" baseType="lpstr">
      <vt:lpstr>Arial</vt:lpstr>
      <vt:lpstr>Calibri</vt:lpstr>
      <vt:lpstr>Century Gothic</vt:lpstr>
      <vt:lpstr>Gill Sans</vt:lpstr>
      <vt:lpstr>Verdana</vt:lpstr>
      <vt:lpstr>Wingdings 2</vt:lpstr>
      <vt:lpstr>Quotable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Jonathan Ariail</cp:lastModifiedBy>
  <cp:revision>111</cp:revision>
  <dcterms:created xsi:type="dcterms:W3CDTF">2019-09-17T18:03:16Z</dcterms:created>
  <dcterms:modified xsi:type="dcterms:W3CDTF">2021-03-12T18:58:36Z</dcterms:modified>
</cp:coreProperties>
</file>